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spcBef>
                <a:spcPts val="0"/>
              </a:spcBef>
              <a:buClr>
                <a:srgbClr val="535353"/>
              </a:buClr>
              <a:buSzTx/>
              <a:buNone/>
              <a:defRPr i="1" sz="2700">
                <a:latin typeface="+mj-lt"/>
                <a:ea typeface="+mj-ea"/>
                <a:cs typeface="+mj-cs"/>
                <a:sym typeface="Arial"/>
              </a:defRPr>
            </a:lvl1pPr>
            <a:lvl2pPr marL="0" indent="0">
              <a:spcBef>
                <a:spcPts val="0"/>
              </a:spcBef>
              <a:buClr>
                <a:srgbClr val="535353"/>
              </a:buClr>
              <a:buSzTx/>
              <a:buNone/>
              <a:defRPr i="1" sz="2700">
                <a:latin typeface="+mj-lt"/>
                <a:ea typeface="+mj-ea"/>
                <a:cs typeface="+mj-cs"/>
                <a:sym typeface="Arial"/>
              </a:defRPr>
            </a:lvl2pPr>
            <a:lvl3pPr marL="0" indent="0">
              <a:spcBef>
                <a:spcPts val="0"/>
              </a:spcBef>
              <a:buClr>
                <a:srgbClr val="535353"/>
              </a:buClr>
              <a:buSzTx/>
              <a:buNone/>
              <a:defRPr i="1" sz="2700">
                <a:latin typeface="+mj-lt"/>
                <a:ea typeface="+mj-ea"/>
                <a:cs typeface="+mj-cs"/>
                <a:sym typeface="Arial"/>
              </a:defRPr>
            </a:lvl3pPr>
            <a:lvl4pPr marL="0" indent="0">
              <a:spcBef>
                <a:spcPts val="0"/>
              </a:spcBef>
              <a:buClr>
                <a:srgbClr val="535353"/>
              </a:buClr>
              <a:buSzTx/>
              <a:buNone/>
              <a:defRPr i="1" sz="2700">
                <a:latin typeface="+mj-lt"/>
                <a:ea typeface="+mj-ea"/>
                <a:cs typeface="+mj-cs"/>
                <a:sym typeface="Arial"/>
              </a:defRPr>
            </a:lvl4pPr>
            <a:lvl5pPr marL="0" indent="0">
              <a:spcBef>
                <a:spcPts val="0"/>
              </a:spcBef>
              <a:buClr>
                <a:srgbClr val="535353"/>
              </a:buClr>
              <a:buSzTx/>
              <a:buNone/>
              <a:defRPr i="1" sz="2700">
                <a:latin typeface="+mj-lt"/>
                <a:ea typeface="+mj-ea"/>
                <a:cs typeface="+mj-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94" name="“Type a quote here.”"/>
          <p:cNvSpPr txBox="1"/>
          <p:nvPr>
            <p:ph type="body" sz="quarter" idx="14"/>
          </p:nvPr>
        </p:nvSpPr>
        <p:spPr>
          <a:xfrm>
            <a:off x="1270000" y="4152900"/>
            <a:ext cx="10464800" cy="647700"/>
          </a:xfrm>
          <a:prstGeom prst="rect">
            <a:avLst/>
          </a:prstGeom>
        </p:spPr>
        <p:txBody>
          <a:bodyPr>
            <a:spAutoFit/>
          </a:bodyPr>
          <a:lstStyle>
            <a:lvl1pPr marL="0" indent="0">
              <a:spcBef>
                <a:spcPts val="0"/>
              </a:spcBef>
              <a:buSzTx/>
              <a:buNone/>
              <a:defRPr i="1" sz="2700">
                <a:latin typeface="+mj-lt"/>
                <a:ea typeface="+mj-ea"/>
                <a:cs typeface="+mj-cs"/>
                <a:sym typeface="Arial"/>
              </a:defRPr>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2552700" y="0"/>
            <a:ext cx="17339734" cy="975360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258743" y="-673100"/>
            <a:ext cx="10390144" cy="777732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spcBef>
                <a:spcPts val="0"/>
              </a:spcBef>
              <a:buClr>
                <a:srgbClr val="535353"/>
              </a:buClr>
              <a:buSzTx/>
              <a:buNone/>
              <a:defRPr i="1" sz="2700">
                <a:latin typeface="+mj-lt"/>
                <a:ea typeface="+mj-ea"/>
                <a:cs typeface="+mj-cs"/>
                <a:sym typeface="Arial"/>
              </a:defRPr>
            </a:lvl1pPr>
            <a:lvl2pPr marL="0" indent="0">
              <a:spcBef>
                <a:spcPts val="0"/>
              </a:spcBef>
              <a:buClr>
                <a:srgbClr val="535353"/>
              </a:buClr>
              <a:buSzTx/>
              <a:buNone/>
              <a:defRPr i="1" sz="2700">
                <a:latin typeface="+mj-lt"/>
                <a:ea typeface="+mj-ea"/>
                <a:cs typeface="+mj-cs"/>
                <a:sym typeface="Arial"/>
              </a:defRPr>
            </a:lvl2pPr>
            <a:lvl3pPr marL="0" indent="0">
              <a:spcBef>
                <a:spcPts val="0"/>
              </a:spcBef>
              <a:buClr>
                <a:srgbClr val="535353"/>
              </a:buClr>
              <a:buSzTx/>
              <a:buNone/>
              <a:defRPr i="1" sz="2700">
                <a:latin typeface="+mj-lt"/>
                <a:ea typeface="+mj-ea"/>
                <a:cs typeface="+mj-cs"/>
                <a:sym typeface="Arial"/>
              </a:defRPr>
            </a:lvl3pPr>
            <a:lvl4pPr marL="0" indent="0">
              <a:spcBef>
                <a:spcPts val="0"/>
              </a:spcBef>
              <a:buClr>
                <a:srgbClr val="535353"/>
              </a:buClr>
              <a:buSzTx/>
              <a:buNone/>
              <a:defRPr i="1" sz="2700">
                <a:latin typeface="+mj-lt"/>
                <a:ea typeface="+mj-ea"/>
                <a:cs typeface="+mj-cs"/>
                <a:sym typeface="Arial"/>
              </a:defRPr>
            </a:lvl4pPr>
            <a:lvl5pPr marL="0" indent="0">
              <a:spcBef>
                <a:spcPts val="0"/>
              </a:spcBef>
              <a:buClr>
                <a:srgbClr val="535353"/>
              </a:buClr>
              <a:buSzTx/>
              <a:buNone/>
              <a:defRPr i="1" sz="2700">
                <a:latin typeface="+mj-lt"/>
                <a:ea typeface="+mj-ea"/>
                <a:cs typeface="+mj-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5351574" y="1384300"/>
            <a:ext cx="7872413" cy="6997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spcBef>
                <a:spcPts val="0"/>
              </a:spcBef>
              <a:buClr>
                <a:srgbClr val="535353"/>
              </a:buClr>
              <a:buSzTx/>
              <a:buNone/>
              <a:defRPr i="1" sz="2700">
                <a:latin typeface="+mj-lt"/>
                <a:ea typeface="+mj-ea"/>
                <a:cs typeface="+mj-cs"/>
                <a:sym typeface="Arial"/>
              </a:defRPr>
            </a:lvl1pPr>
            <a:lvl2pPr marL="0" indent="0">
              <a:spcBef>
                <a:spcPts val="0"/>
              </a:spcBef>
              <a:buClr>
                <a:srgbClr val="535353"/>
              </a:buClr>
              <a:buSzTx/>
              <a:buNone/>
              <a:defRPr i="1" sz="2700">
                <a:latin typeface="+mj-lt"/>
                <a:ea typeface="+mj-ea"/>
                <a:cs typeface="+mj-cs"/>
                <a:sym typeface="Arial"/>
              </a:defRPr>
            </a:lvl2pPr>
            <a:lvl3pPr marL="0" indent="0">
              <a:spcBef>
                <a:spcPts val="0"/>
              </a:spcBef>
              <a:buClr>
                <a:srgbClr val="535353"/>
              </a:buClr>
              <a:buSzTx/>
              <a:buNone/>
              <a:defRPr i="1" sz="2700">
                <a:latin typeface="+mj-lt"/>
                <a:ea typeface="+mj-ea"/>
                <a:cs typeface="+mj-cs"/>
                <a:sym typeface="Arial"/>
              </a:defRPr>
            </a:lvl3pPr>
            <a:lvl4pPr marL="0" indent="0">
              <a:spcBef>
                <a:spcPts val="0"/>
              </a:spcBef>
              <a:buClr>
                <a:srgbClr val="535353"/>
              </a:buClr>
              <a:buSzTx/>
              <a:buNone/>
              <a:defRPr i="1" sz="2700">
                <a:latin typeface="+mj-lt"/>
                <a:ea typeface="+mj-ea"/>
                <a:cs typeface="+mj-cs"/>
                <a:sym typeface="Arial"/>
              </a:defRPr>
            </a:lvl4pPr>
            <a:lvl5pPr marL="0" indent="0">
              <a:spcBef>
                <a:spcPts val="0"/>
              </a:spcBef>
              <a:buClr>
                <a:srgbClr val="535353"/>
              </a:buClr>
              <a:buSzTx/>
              <a:buNone/>
              <a:defRPr i="1" sz="2700">
                <a:latin typeface="+mj-lt"/>
                <a:ea typeface="+mj-ea"/>
                <a:cs typeface="+mj-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282989" indent="-282989">
              <a:spcBef>
                <a:spcPts val="4600"/>
              </a:spcBef>
              <a:defRPr sz="2500">
                <a:latin typeface="+mj-lt"/>
                <a:ea typeface="+mj-ea"/>
                <a:cs typeface="+mj-cs"/>
                <a:sym typeface="Arial"/>
              </a:defRPr>
            </a:lvl1pPr>
            <a:lvl2pPr marL="803689" indent="-282989">
              <a:spcBef>
                <a:spcPts val="4600"/>
              </a:spcBef>
              <a:defRPr sz="2500">
                <a:latin typeface="+mj-lt"/>
                <a:ea typeface="+mj-ea"/>
                <a:cs typeface="+mj-cs"/>
                <a:sym typeface="Arial"/>
              </a:defRPr>
            </a:lvl2pPr>
            <a:lvl3pPr marL="1324389" indent="-282989">
              <a:spcBef>
                <a:spcPts val="4600"/>
              </a:spcBef>
              <a:defRPr sz="2500">
                <a:latin typeface="+mj-lt"/>
                <a:ea typeface="+mj-ea"/>
                <a:cs typeface="+mj-cs"/>
                <a:sym typeface="Arial"/>
              </a:defRPr>
            </a:lvl3pPr>
            <a:lvl4pPr marL="1845089" indent="-282989">
              <a:spcBef>
                <a:spcPts val="4600"/>
              </a:spcBef>
              <a:defRPr sz="2500">
                <a:latin typeface="+mj-lt"/>
                <a:ea typeface="+mj-ea"/>
                <a:cs typeface="+mj-cs"/>
                <a:sym typeface="Arial"/>
              </a:defRPr>
            </a:lvl4pPr>
            <a:lvl5pPr marL="2365789" indent="-282989">
              <a:spcBef>
                <a:spcPts val="4600"/>
              </a:spcBef>
              <a:defRPr sz="2500">
                <a:latin typeface="+mj-lt"/>
                <a:ea typeface="+mj-ea"/>
                <a:cs typeface="+mj-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5493159" y="2743200"/>
            <a:ext cx="7889605" cy="7012983"/>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lvl1pPr marL="282989" indent="-282989">
              <a:spcBef>
                <a:spcPts val="4600"/>
              </a:spcBef>
              <a:defRPr sz="2500">
                <a:latin typeface="+mj-lt"/>
                <a:ea typeface="+mj-ea"/>
                <a:cs typeface="+mj-cs"/>
                <a:sym typeface="Arial"/>
              </a:defRPr>
            </a:lvl1pPr>
            <a:lvl2pPr marL="803689" indent="-282989">
              <a:spcBef>
                <a:spcPts val="4600"/>
              </a:spcBef>
              <a:defRPr sz="2500">
                <a:latin typeface="+mj-lt"/>
                <a:ea typeface="+mj-ea"/>
                <a:cs typeface="+mj-cs"/>
                <a:sym typeface="Arial"/>
              </a:defRPr>
            </a:lvl2pPr>
            <a:lvl3pPr marL="1324389" indent="-282989">
              <a:spcBef>
                <a:spcPts val="4600"/>
              </a:spcBef>
              <a:defRPr sz="2500">
                <a:latin typeface="+mj-lt"/>
                <a:ea typeface="+mj-ea"/>
                <a:cs typeface="+mj-cs"/>
                <a:sym typeface="Arial"/>
              </a:defRPr>
            </a:lvl3pPr>
            <a:lvl4pPr marL="1845089" indent="-282989">
              <a:spcBef>
                <a:spcPts val="4600"/>
              </a:spcBef>
              <a:defRPr sz="2500">
                <a:latin typeface="+mj-lt"/>
                <a:ea typeface="+mj-ea"/>
                <a:cs typeface="+mj-cs"/>
                <a:sym typeface="Arial"/>
              </a:defRPr>
            </a:lvl4pPr>
            <a:lvl5pPr marL="2365789" indent="-282989">
              <a:spcBef>
                <a:spcPts val="4600"/>
              </a:spcBef>
              <a:defRPr sz="2500">
                <a:latin typeface="+mj-lt"/>
                <a:ea typeface="+mj-ea"/>
                <a:cs typeface="+mj-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6654800" y="4965700"/>
            <a:ext cx="5803900" cy="4346239"/>
          </a:xfrm>
          <a:prstGeom prst="rect">
            <a:avLst/>
          </a:prstGeom>
        </p:spPr>
        <p:txBody>
          <a:bodyPr lIns="91439" tIns="45719" rIns="91439" bIns="45719" anchor="t">
            <a:noAutofit/>
          </a:bodyPr>
          <a:lstStyle/>
          <a:p>
            <a:pPr/>
          </a:p>
        </p:txBody>
      </p:sp>
      <p:sp>
        <p:nvSpPr>
          <p:cNvPr id="84" name="Image"/>
          <p:cNvSpPr/>
          <p:nvPr>
            <p:ph type="pic" sz="quarter" idx="14"/>
          </p:nvPr>
        </p:nvSpPr>
        <p:spPr>
          <a:xfrm>
            <a:off x="6667500" y="444500"/>
            <a:ext cx="5803900" cy="4346239"/>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939561" y="482600"/>
            <a:ext cx="7995295" cy="10681635"/>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1" baseline="0" cap="none" i="0" spc="0" strike="noStrike" sz="3500" u="none">
          <a:solidFill>
            <a:srgbClr val="535353"/>
          </a:solidFill>
          <a:uFillTx/>
          <a:latin typeface="+mj-lt"/>
          <a:ea typeface="+mj-ea"/>
          <a:cs typeface="+mj-cs"/>
          <a:sym typeface="Arial"/>
        </a:defRPr>
      </a:lvl1pPr>
      <a:lvl2pPr marL="0" marR="0" indent="0" algn="l" defTabSz="584200" rtl="0" latinLnBrk="0">
        <a:lnSpc>
          <a:spcPct val="100000"/>
        </a:lnSpc>
        <a:spcBef>
          <a:spcPts val="0"/>
        </a:spcBef>
        <a:spcAft>
          <a:spcPts val="0"/>
        </a:spcAft>
        <a:buClrTx/>
        <a:buSzTx/>
        <a:buFontTx/>
        <a:buNone/>
        <a:tabLst/>
        <a:defRPr b="1" baseline="0" cap="none" i="0" spc="0" strike="noStrike" sz="3500" u="none">
          <a:solidFill>
            <a:srgbClr val="535353"/>
          </a:solidFill>
          <a:uFillTx/>
          <a:latin typeface="+mj-lt"/>
          <a:ea typeface="+mj-ea"/>
          <a:cs typeface="+mj-cs"/>
          <a:sym typeface="Arial"/>
        </a:defRPr>
      </a:lvl2pPr>
      <a:lvl3pPr marL="0" marR="0" indent="0" algn="l" defTabSz="584200" rtl="0" latinLnBrk="0">
        <a:lnSpc>
          <a:spcPct val="100000"/>
        </a:lnSpc>
        <a:spcBef>
          <a:spcPts val="0"/>
        </a:spcBef>
        <a:spcAft>
          <a:spcPts val="0"/>
        </a:spcAft>
        <a:buClrTx/>
        <a:buSzTx/>
        <a:buFontTx/>
        <a:buNone/>
        <a:tabLst/>
        <a:defRPr b="1" baseline="0" cap="none" i="0" spc="0" strike="noStrike" sz="3500" u="none">
          <a:solidFill>
            <a:srgbClr val="535353"/>
          </a:solidFill>
          <a:uFillTx/>
          <a:latin typeface="+mj-lt"/>
          <a:ea typeface="+mj-ea"/>
          <a:cs typeface="+mj-cs"/>
          <a:sym typeface="Arial"/>
        </a:defRPr>
      </a:lvl3pPr>
      <a:lvl4pPr marL="0" marR="0" indent="0" algn="l" defTabSz="584200" rtl="0" latinLnBrk="0">
        <a:lnSpc>
          <a:spcPct val="100000"/>
        </a:lnSpc>
        <a:spcBef>
          <a:spcPts val="0"/>
        </a:spcBef>
        <a:spcAft>
          <a:spcPts val="0"/>
        </a:spcAft>
        <a:buClrTx/>
        <a:buSzTx/>
        <a:buFontTx/>
        <a:buNone/>
        <a:tabLst/>
        <a:defRPr b="1" baseline="0" cap="none" i="0" spc="0" strike="noStrike" sz="3500" u="none">
          <a:solidFill>
            <a:srgbClr val="535353"/>
          </a:solidFill>
          <a:uFillTx/>
          <a:latin typeface="+mj-lt"/>
          <a:ea typeface="+mj-ea"/>
          <a:cs typeface="+mj-cs"/>
          <a:sym typeface="Arial"/>
        </a:defRPr>
      </a:lvl4pPr>
      <a:lvl5pPr marL="0" marR="0" indent="0" algn="l" defTabSz="584200" rtl="0" latinLnBrk="0">
        <a:lnSpc>
          <a:spcPct val="100000"/>
        </a:lnSpc>
        <a:spcBef>
          <a:spcPts val="0"/>
        </a:spcBef>
        <a:spcAft>
          <a:spcPts val="0"/>
        </a:spcAft>
        <a:buClrTx/>
        <a:buSzTx/>
        <a:buFontTx/>
        <a:buNone/>
        <a:tabLst/>
        <a:defRPr b="1" baseline="0" cap="none" i="0" spc="0" strike="noStrike" sz="3500" u="none">
          <a:solidFill>
            <a:srgbClr val="535353"/>
          </a:solidFill>
          <a:uFillTx/>
          <a:latin typeface="+mj-lt"/>
          <a:ea typeface="+mj-ea"/>
          <a:cs typeface="+mj-cs"/>
          <a:sym typeface="Arial"/>
        </a:defRPr>
      </a:lvl5pPr>
      <a:lvl6pPr marL="0" marR="0" indent="0" algn="l" defTabSz="584200" rtl="0" latinLnBrk="0">
        <a:lnSpc>
          <a:spcPct val="100000"/>
        </a:lnSpc>
        <a:spcBef>
          <a:spcPts val="0"/>
        </a:spcBef>
        <a:spcAft>
          <a:spcPts val="0"/>
        </a:spcAft>
        <a:buClrTx/>
        <a:buSzTx/>
        <a:buFontTx/>
        <a:buNone/>
        <a:tabLst/>
        <a:defRPr b="1" baseline="0" cap="none" i="0" spc="0" strike="noStrike" sz="3500" u="none">
          <a:solidFill>
            <a:srgbClr val="535353"/>
          </a:solidFill>
          <a:uFillTx/>
          <a:latin typeface="+mj-lt"/>
          <a:ea typeface="+mj-ea"/>
          <a:cs typeface="+mj-cs"/>
          <a:sym typeface="Arial"/>
        </a:defRPr>
      </a:lvl6pPr>
      <a:lvl7pPr marL="0" marR="0" indent="0" algn="l" defTabSz="584200" rtl="0" latinLnBrk="0">
        <a:lnSpc>
          <a:spcPct val="100000"/>
        </a:lnSpc>
        <a:spcBef>
          <a:spcPts val="0"/>
        </a:spcBef>
        <a:spcAft>
          <a:spcPts val="0"/>
        </a:spcAft>
        <a:buClrTx/>
        <a:buSzTx/>
        <a:buFontTx/>
        <a:buNone/>
        <a:tabLst/>
        <a:defRPr b="1" baseline="0" cap="none" i="0" spc="0" strike="noStrike" sz="3500" u="none">
          <a:solidFill>
            <a:srgbClr val="535353"/>
          </a:solidFill>
          <a:uFillTx/>
          <a:latin typeface="+mj-lt"/>
          <a:ea typeface="+mj-ea"/>
          <a:cs typeface="+mj-cs"/>
          <a:sym typeface="Arial"/>
        </a:defRPr>
      </a:lvl7pPr>
      <a:lvl8pPr marL="0" marR="0" indent="0" algn="l" defTabSz="584200" rtl="0" latinLnBrk="0">
        <a:lnSpc>
          <a:spcPct val="100000"/>
        </a:lnSpc>
        <a:spcBef>
          <a:spcPts val="0"/>
        </a:spcBef>
        <a:spcAft>
          <a:spcPts val="0"/>
        </a:spcAft>
        <a:buClrTx/>
        <a:buSzTx/>
        <a:buFontTx/>
        <a:buNone/>
        <a:tabLst/>
        <a:defRPr b="1" baseline="0" cap="none" i="0" spc="0" strike="noStrike" sz="3500" u="none">
          <a:solidFill>
            <a:srgbClr val="535353"/>
          </a:solidFill>
          <a:uFillTx/>
          <a:latin typeface="+mj-lt"/>
          <a:ea typeface="+mj-ea"/>
          <a:cs typeface="+mj-cs"/>
          <a:sym typeface="Arial"/>
        </a:defRPr>
      </a:lvl8pPr>
      <a:lvl9pPr marL="0" marR="0" indent="0" algn="l" defTabSz="584200" rtl="0" latinLnBrk="0">
        <a:lnSpc>
          <a:spcPct val="100000"/>
        </a:lnSpc>
        <a:spcBef>
          <a:spcPts val="0"/>
        </a:spcBef>
        <a:spcAft>
          <a:spcPts val="0"/>
        </a:spcAft>
        <a:buClrTx/>
        <a:buSzTx/>
        <a:buFontTx/>
        <a:buNone/>
        <a:tabLst/>
        <a:defRPr b="1" baseline="0" cap="none" i="0" spc="0" strike="noStrike" sz="3500" u="none">
          <a:solidFill>
            <a:srgbClr val="535353"/>
          </a:solidFill>
          <a:uFillTx/>
          <a:latin typeface="+mj-lt"/>
          <a:ea typeface="+mj-ea"/>
          <a:cs typeface="+mj-cs"/>
          <a:sym typeface="Arial"/>
        </a:defRPr>
      </a:lvl9pPr>
    </p:titleStyle>
    <p:bodyStyle>
      <a:lvl1pPr marL="431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tif"/><Relationship Id="rId3" Type="http://schemas.openxmlformats.org/officeDocument/2006/relationships/image" Target="../media/image13.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2">
            <a:extLst/>
          </a:blip>
          <a:stretch>
            <a:fillRect/>
          </a:stretch>
        </p:blipFill>
        <p:spPr>
          <a:xfrm>
            <a:off x="-2737018" y="4530"/>
            <a:ext cx="17361236" cy="9753601"/>
          </a:xfrm>
          <a:prstGeom prst="rect">
            <a:avLst/>
          </a:prstGeom>
          <a:ln w="12700">
            <a:miter lim="400000"/>
          </a:ln>
        </p:spPr>
      </p:pic>
      <p:sp>
        <p:nvSpPr>
          <p:cNvPr id="120" name="By…"/>
          <p:cNvSpPr txBox="1"/>
          <p:nvPr>
            <p:ph type="subTitle" sz="quarter" idx="1"/>
          </p:nvPr>
        </p:nvSpPr>
        <p:spPr>
          <a:xfrm>
            <a:off x="2700873" y="7820272"/>
            <a:ext cx="6902587" cy="837080"/>
          </a:xfrm>
          <a:prstGeom prst="rect">
            <a:avLst/>
          </a:prstGeom>
          <a:solidFill>
            <a:schemeClr val="accent3">
              <a:hueOff val="198700"/>
              <a:satOff val="21248"/>
              <a:lumOff val="19305"/>
            </a:schemeClr>
          </a:solidFill>
          <a:ln w="9525">
            <a:round/>
          </a:ln>
        </p:spPr>
        <p:txBody>
          <a:bodyPr/>
          <a:lstStyle/>
          <a:p>
            <a:pPr algn="ctr" defTabSz="461518">
              <a:defRPr b="1" i="0" sz="2133"/>
            </a:pPr>
            <a:r>
              <a:t>By </a:t>
            </a:r>
          </a:p>
          <a:p>
            <a:pPr algn="ctr" defTabSz="461518">
              <a:defRPr b="1" i="0" sz="2133"/>
            </a:pPr>
            <a:r>
              <a:t>Vamsi Krishna</a:t>
            </a:r>
          </a:p>
        </p:txBody>
      </p:sp>
      <p:grpSp>
        <p:nvGrpSpPr>
          <p:cNvPr id="123" name="Titanic Survival Prediction"/>
          <p:cNvGrpSpPr/>
          <p:nvPr/>
        </p:nvGrpSpPr>
        <p:grpSpPr>
          <a:xfrm>
            <a:off x="2650073" y="6208215"/>
            <a:ext cx="7004187" cy="1687440"/>
            <a:chOff x="0" y="0"/>
            <a:chExt cx="7004186" cy="1687438"/>
          </a:xfrm>
        </p:grpSpPr>
        <p:sp>
          <p:nvSpPr>
            <p:cNvPr id="122" name="Titanic Survival Prediction"/>
            <p:cNvSpPr/>
            <p:nvPr/>
          </p:nvSpPr>
          <p:spPr>
            <a:xfrm>
              <a:off x="50800" y="50800"/>
              <a:ext cx="6902587" cy="1585839"/>
            </a:xfrm>
            <a:prstGeom prst="rect">
              <a:avLst/>
            </a:prstGeom>
            <a:gradFill flip="none" rotWithShape="1">
              <a:gsLst>
                <a:gs pos="0">
                  <a:srgbClr val="FFFFFF"/>
                </a:gs>
                <a:gs pos="100000">
                  <a:schemeClr val="accent1">
                    <a:hueOff val="-78595"/>
                    <a:satOff val="12505"/>
                    <a:lumOff val="13871"/>
                  </a:schemeClr>
                </a:gs>
              </a:gsLst>
              <a:lin ang="5400000" scaled="0"/>
            </a:grad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b="1" sz="4000">
                  <a:solidFill>
                    <a:schemeClr val="accent6">
                      <a:hueOff val="-133706"/>
                      <a:satOff val="8281"/>
                      <a:lumOff val="-27269"/>
                    </a:schemeClr>
                  </a:solidFill>
                  <a:latin typeface="+mj-lt"/>
                  <a:ea typeface="+mj-ea"/>
                  <a:cs typeface="+mj-cs"/>
                  <a:sym typeface="Arial"/>
                </a:defRPr>
              </a:lvl1pPr>
            </a:lstStyle>
            <a:p>
              <a:pPr/>
              <a:r>
                <a:t>Titanic Survival Prediction</a:t>
              </a:r>
            </a:p>
          </p:txBody>
        </p:sp>
        <p:pic>
          <p:nvPicPr>
            <p:cNvPr id="121" name="Titanic Survival Prediction Titanic Survival Prediction" descr="Titanic Survival Prediction Titanic Survival Prediction"/>
            <p:cNvPicPr>
              <a:picLocks noChangeAspect="0"/>
            </p:cNvPicPr>
            <p:nvPr/>
          </p:nvPicPr>
          <p:blipFill>
            <a:blip r:embed="rId3">
              <a:extLst/>
            </a:blip>
            <a:stretch>
              <a:fillRect/>
            </a:stretch>
          </p:blipFill>
          <p:spPr>
            <a:xfrm>
              <a:off x="0" y="-1"/>
              <a:ext cx="7004187" cy="1687440"/>
            </a:xfrm>
            <a:prstGeom prst="rect">
              <a:avLst/>
            </a:prstGeom>
            <a:effectLst/>
          </p:spPr>
        </p:pic>
      </p:grpSp>
      <p:sp>
        <p:nvSpPr>
          <p:cNvPr id="124" name="Image Source: https://wallpaperaccess.com/titanic-ship"/>
          <p:cNvSpPr txBox="1"/>
          <p:nvPr/>
        </p:nvSpPr>
        <p:spPr>
          <a:xfrm>
            <a:off x="164435" y="9469363"/>
            <a:ext cx="4762483" cy="311268"/>
          </a:xfrm>
          <a:prstGeom prst="rect">
            <a:avLst/>
          </a:prstGeom>
          <a:solidFill>
            <a:srgbClr val="B4B4B4"/>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atin typeface="+mj-lt"/>
                <a:ea typeface="+mj-ea"/>
                <a:cs typeface="+mj-cs"/>
                <a:sym typeface="Arial"/>
              </a:defRPr>
            </a:lvl1pPr>
          </a:lstStyle>
          <a:p>
            <a:pPr/>
            <a:r>
              <a:t>Image Source: https://wallpaperaccess.com/titanic-ship</a:t>
            </a:r>
          </a:p>
        </p:txBody>
      </p:sp>
      <p:sp>
        <p:nvSpPr>
          <p:cNvPr id="125" name="Rectangle"/>
          <p:cNvSpPr/>
          <p:nvPr/>
        </p:nvSpPr>
        <p:spPr>
          <a:xfrm>
            <a:off x="10248703" y="1233"/>
            <a:ext cx="2679250" cy="1270001"/>
          </a:xfrm>
          <a:prstGeom prst="rect">
            <a:avLst/>
          </a:prstGeom>
          <a:solidFill>
            <a:srgbClr val="FFFFFF"/>
          </a:solidFill>
          <a:ln w="25400">
            <a:solidFill>
              <a:srgbClr val="808785"/>
            </a:solidFill>
            <a:miter lim="400000"/>
          </a:ln>
        </p:spPr>
        <p:txBody>
          <a:bodyPr lIns="50800" tIns="50800" rIns="50800" bIns="50800" anchor="ctr"/>
          <a:lstStyle/>
          <a:p>
            <a:pPr/>
          </a:p>
        </p:txBody>
      </p:sp>
      <p:pic>
        <p:nvPicPr>
          <p:cNvPr id="126" name="INSAID_Full Logo.png" descr="INSAID_Full Logo.png"/>
          <p:cNvPicPr>
            <a:picLocks noChangeAspect="1"/>
          </p:cNvPicPr>
          <p:nvPr/>
        </p:nvPicPr>
        <p:blipFill>
          <a:blip r:embed="rId4">
            <a:extLst/>
          </a:blip>
          <a:stretch>
            <a:fillRect/>
          </a:stretch>
        </p:blipFill>
        <p:spPr>
          <a:xfrm>
            <a:off x="10233231" y="38414"/>
            <a:ext cx="2698006" cy="117023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lmost 80% of the class-1 passengers had survived whereas, &lt;20% of class-3 passengers had survived.…"/>
          <p:cNvSpPr txBox="1"/>
          <p:nvPr>
            <p:ph type="subTitle" sz="half" idx="1"/>
          </p:nvPr>
        </p:nvSpPr>
        <p:spPr>
          <a:xfrm>
            <a:off x="602869" y="6851854"/>
            <a:ext cx="11799062" cy="2283523"/>
          </a:xfrm>
          <a:prstGeom prst="rect">
            <a:avLst/>
          </a:prstGeom>
        </p:spPr>
        <p:txBody>
          <a:bodyPr anchor="ctr"/>
          <a:lstStyle/>
          <a:p>
            <a:pPr marL="293403" indent="-293403" defTabSz="560831">
              <a:buSzPct val="82000"/>
              <a:buChar char="•"/>
              <a:defRPr sz="2592"/>
            </a:pPr>
            <a:r>
              <a:t>Almost 80% of the class-1 passengers had survived whereas, &lt;20% of class-3 passengers had survived.</a:t>
            </a:r>
          </a:p>
          <a:p>
            <a:pPr marL="293403" indent="-293403" defTabSz="560831">
              <a:buSzPct val="82000"/>
              <a:buChar char="•"/>
              <a:defRPr sz="2592"/>
            </a:pPr>
            <a:r>
              <a:t>Class-2 passengers are having nearly equal ratio of survival and not survived.</a:t>
            </a:r>
          </a:p>
          <a:p>
            <a:pPr marL="293403" indent="-293403" defTabSz="560831">
              <a:buSzPct val="82000"/>
              <a:buChar char="•"/>
              <a:defRPr sz="2592"/>
            </a:pPr>
            <a:r>
              <a:t>It is understood that Class-1 passengers are not only more but also, priority was given for them during rescue.</a:t>
            </a:r>
          </a:p>
        </p:txBody>
      </p:sp>
      <p:sp>
        <p:nvSpPr>
          <p:cNvPr id="164" name="5. Was Survival of a passengers dependent on their class?"/>
          <p:cNvSpPr txBox="1"/>
          <p:nvPr/>
        </p:nvSpPr>
        <p:spPr>
          <a:xfrm>
            <a:off x="474076" y="688828"/>
            <a:ext cx="12056648" cy="15017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60831">
              <a:defRPr b="1" sz="3359">
                <a:latin typeface="+mj-lt"/>
                <a:ea typeface="+mj-ea"/>
                <a:cs typeface="+mj-cs"/>
                <a:sym typeface="Arial"/>
              </a:defRPr>
            </a:pPr>
            <a:r>
              <a:t>5. Was Survival of a passengers dependent on their class?</a:t>
            </a:r>
            <a:br/>
          </a:p>
        </p:txBody>
      </p:sp>
      <p:pic>
        <p:nvPicPr>
          <p:cNvPr id="165" name="Image" descr="Image"/>
          <p:cNvPicPr>
            <a:picLocks noChangeAspect="1"/>
          </p:cNvPicPr>
          <p:nvPr/>
        </p:nvPicPr>
        <p:blipFill>
          <a:blip r:embed="rId2">
            <a:extLst/>
          </a:blip>
          <a:stretch>
            <a:fillRect/>
          </a:stretch>
        </p:blipFill>
        <p:spPr>
          <a:xfrm>
            <a:off x="2834755" y="2253162"/>
            <a:ext cx="7335290" cy="453607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hildren from family size &gt;4 didn't survive.…"/>
          <p:cNvSpPr txBox="1"/>
          <p:nvPr>
            <p:ph type="subTitle" sz="half" idx="1"/>
          </p:nvPr>
        </p:nvSpPr>
        <p:spPr>
          <a:xfrm>
            <a:off x="378645" y="7017754"/>
            <a:ext cx="12247510" cy="2282083"/>
          </a:xfrm>
          <a:prstGeom prst="rect">
            <a:avLst/>
          </a:prstGeom>
        </p:spPr>
        <p:txBody>
          <a:bodyPr anchor="ctr"/>
          <a:lstStyle/>
          <a:p>
            <a:pPr marL="247558" indent="-247558" defTabSz="473201">
              <a:buSzPct val="82000"/>
              <a:buChar char="•"/>
              <a:defRPr sz="2187"/>
            </a:pPr>
            <a:r>
              <a:t>Children from family size &gt;4 didn't survive.</a:t>
            </a:r>
          </a:p>
          <a:p>
            <a:pPr marL="247558" indent="-247558" defTabSz="473201">
              <a:buSzPct val="82000"/>
              <a:buChar char="•"/>
              <a:defRPr sz="2187"/>
            </a:pPr>
            <a:r>
              <a:t>Male passenger survival probability is low and with higher family size the survival is almost none.</a:t>
            </a:r>
          </a:p>
          <a:p>
            <a:pPr marL="247558" indent="-247558" defTabSz="473201">
              <a:buSzPct val="82000"/>
              <a:buChar char="•"/>
              <a:defRPr sz="2187"/>
            </a:pPr>
            <a:r>
              <a:t>Unmarried female passengers chances are very similar to male passengers.</a:t>
            </a:r>
          </a:p>
          <a:p>
            <a:pPr marL="247558" indent="-247558" defTabSz="473201">
              <a:buSzPct val="82000"/>
              <a:buChar char="•"/>
              <a:defRPr sz="2187"/>
            </a:pPr>
            <a:r>
              <a:t>Passengers of Doctor salutation are having almost equal survival ratio.</a:t>
            </a:r>
          </a:p>
          <a:p>
            <a:pPr marL="247558" indent="-247558" defTabSz="473201">
              <a:buSzPct val="82000"/>
              <a:buChar char="•"/>
              <a:defRPr sz="2187"/>
            </a:pPr>
            <a:r>
              <a:t>The passengers with salutions: Major and Colonel are &lt;2 and are causing skewness in the data.</a:t>
            </a:r>
          </a:p>
        </p:txBody>
      </p:sp>
      <p:sp>
        <p:nvSpPr>
          <p:cNvPr id="168" name="6. Relationship between Family Size and Salutation"/>
          <p:cNvSpPr txBox="1"/>
          <p:nvPr/>
        </p:nvSpPr>
        <p:spPr>
          <a:xfrm>
            <a:off x="474076" y="688828"/>
            <a:ext cx="12056648" cy="15017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b="1" sz="3500">
                <a:latin typeface="+mj-lt"/>
                <a:ea typeface="+mj-ea"/>
                <a:cs typeface="+mj-cs"/>
                <a:sym typeface="Arial"/>
              </a:defRPr>
            </a:pPr>
            <a:r>
              <a:t>6. Relationship between Family Size and Salutation</a:t>
            </a:r>
            <a:br/>
          </a:p>
        </p:txBody>
      </p:sp>
      <p:pic>
        <p:nvPicPr>
          <p:cNvPr id="169" name="Image" descr="Image"/>
          <p:cNvPicPr>
            <a:picLocks noChangeAspect="1"/>
          </p:cNvPicPr>
          <p:nvPr/>
        </p:nvPicPr>
        <p:blipFill>
          <a:blip r:embed="rId2">
            <a:extLst/>
          </a:blip>
          <a:stretch>
            <a:fillRect/>
          </a:stretch>
        </p:blipFill>
        <p:spPr>
          <a:xfrm>
            <a:off x="2931262" y="2217516"/>
            <a:ext cx="7142276" cy="460736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Data Processing:"/>
          <p:cNvSpPr txBox="1"/>
          <p:nvPr>
            <p:ph type="ctrTitle"/>
          </p:nvPr>
        </p:nvSpPr>
        <p:spPr>
          <a:xfrm>
            <a:off x="517847" y="800094"/>
            <a:ext cx="11969106" cy="824867"/>
          </a:xfrm>
          <a:prstGeom prst="rect">
            <a:avLst/>
          </a:prstGeom>
        </p:spPr>
        <p:txBody>
          <a:bodyPr anchor="ctr"/>
          <a:lstStyle/>
          <a:p>
            <a:pPr/>
            <a:r>
              <a:t>Data Processing:</a:t>
            </a:r>
          </a:p>
        </p:txBody>
      </p:sp>
      <p:sp>
        <p:nvSpPr>
          <p:cNvPr id="172" name="Missing values and Zeros have been imputed for Age column.…"/>
          <p:cNvSpPr txBox="1"/>
          <p:nvPr>
            <p:ph type="subTitle" sz="quarter" idx="1"/>
          </p:nvPr>
        </p:nvSpPr>
        <p:spPr>
          <a:xfrm>
            <a:off x="466609" y="1504152"/>
            <a:ext cx="11919182" cy="1461256"/>
          </a:xfrm>
          <a:prstGeom prst="rect">
            <a:avLst/>
          </a:prstGeom>
        </p:spPr>
        <p:txBody>
          <a:bodyPr anchor="ctr"/>
          <a:lstStyle/>
          <a:p>
            <a:pPr lvl="1" marL="818064" indent="-302571" defTabSz="578358">
              <a:buSzPct val="82000"/>
              <a:buChar char="•"/>
              <a:defRPr i="0" sz="2673"/>
            </a:pPr>
            <a:r>
              <a:t>Missing values and Zeros have been imputed for Age column.</a:t>
            </a:r>
          </a:p>
          <a:p>
            <a:pPr lvl="1" marL="818064" indent="-302571" defTabSz="578358">
              <a:buSzPct val="82000"/>
              <a:buChar char="•"/>
              <a:defRPr i="0" sz="2673"/>
            </a:pPr>
            <a:r>
              <a:t>Repacked missing values of Embarked column with mode.</a:t>
            </a:r>
          </a:p>
          <a:p>
            <a:pPr lvl="1" marL="818064" indent="-302571" defTabSz="578358">
              <a:buSzPct val="82000"/>
              <a:buChar char="•"/>
              <a:defRPr i="0" sz="2673"/>
            </a:pPr>
            <a:r>
              <a:t>The columns: Name, Ticket, PassengerId and Cabin have been dropped.</a:t>
            </a:r>
          </a:p>
        </p:txBody>
      </p:sp>
      <p:sp>
        <p:nvSpPr>
          <p:cNvPr id="173" name="Data Transformation:"/>
          <p:cNvSpPr txBox="1"/>
          <p:nvPr/>
        </p:nvSpPr>
        <p:spPr>
          <a:xfrm>
            <a:off x="555289" y="5940113"/>
            <a:ext cx="11919183" cy="824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sz="3500">
                <a:latin typeface="+mj-lt"/>
                <a:ea typeface="+mj-ea"/>
                <a:cs typeface="+mj-cs"/>
                <a:sym typeface="Arial"/>
              </a:defRPr>
            </a:lvl1pPr>
          </a:lstStyle>
          <a:p>
            <a:pPr/>
            <a:r>
              <a:t>Data Transformation:</a:t>
            </a:r>
          </a:p>
        </p:txBody>
      </p:sp>
      <p:sp>
        <p:nvSpPr>
          <p:cNvPr id="174" name="Feature Engineering:"/>
          <p:cNvSpPr txBox="1"/>
          <p:nvPr/>
        </p:nvSpPr>
        <p:spPr>
          <a:xfrm>
            <a:off x="505367" y="3473652"/>
            <a:ext cx="11969105" cy="824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sz="3500">
                <a:latin typeface="+mj-lt"/>
                <a:ea typeface="+mj-ea"/>
                <a:cs typeface="+mj-cs"/>
                <a:sym typeface="Arial"/>
              </a:defRPr>
            </a:lvl1pPr>
          </a:lstStyle>
          <a:p>
            <a:pPr/>
            <a:r>
              <a:t>Feature Engineering:</a:t>
            </a:r>
          </a:p>
        </p:txBody>
      </p:sp>
      <p:sp>
        <p:nvSpPr>
          <p:cNvPr id="175" name="Imputed new column called Salutation from the Name column.…"/>
          <p:cNvSpPr txBox="1"/>
          <p:nvPr/>
        </p:nvSpPr>
        <p:spPr>
          <a:xfrm>
            <a:off x="555289" y="4074012"/>
            <a:ext cx="11919183" cy="1461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marL="826328" indent="-305628" algn="l">
              <a:buClr>
                <a:srgbClr val="535353"/>
              </a:buClr>
              <a:buSzPct val="82000"/>
              <a:buChar char="•"/>
              <a:defRPr sz="2700">
                <a:latin typeface="+mj-lt"/>
                <a:ea typeface="+mj-ea"/>
                <a:cs typeface="+mj-cs"/>
                <a:sym typeface="Arial"/>
              </a:defRPr>
            </a:pPr>
            <a:r>
              <a:t>Imputed new column called Salutation from the Name column.</a:t>
            </a:r>
          </a:p>
          <a:p>
            <a:pPr lvl="1" marL="826328" indent="-305628" algn="l">
              <a:buClr>
                <a:srgbClr val="535353"/>
              </a:buClr>
              <a:buSzPct val="82000"/>
              <a:buChar char="•"/>
              <a:defRPr sz="2700">
                <a:latin typeface="+mj-lt"/>
                <a:ea typeface="+mj-ea"/>
                <a:cs typeface="+mj-cs"/>
                <a:sym typeface="Arial"/>
              </a:defRPr>
            </a:pPr>
            <a:r>
              <a:t>Created a new column: Family size from SibSp and Parch columns.</a:t>
            </a:r>
          </a:p>
          <a:p>
            <a:pPr lvl="1" marL="826328" indent="-305628" algn="l">
              <a:buClr>
                <a:srgbClr val="535353"/>
              </a:buClr>
              <a:buSzPct val="82000"/>
              <a:buChar char="•"/>
              <a:defRPr sz="2700">
                <a:latin typeface="+mj-lt"/>
                <a:ea typeface="+mj-ea"/>
                <a:cs typeface="+mj-cs"/>
                <a:sym typeface="Arial"/>
              </a:defRPr>
            </a:pPr>
            <a:r>
              <a:t>Included child category for the column Sex.</a:t>
            </a:r>
          </a:p>
        </p:txBody>
      </p:sp>
      <p:sp>
        <p:nvSpPr>
          <p:cNvPr id="176" name="The data is dummy encoded to address categorical columns.…"/>
          <p:cNvSpPr txBox="1"/>
          <p:nvPr/>
        </p:nvSpPr>
        <p:spPr>
          <a:xfrm>
            <a:off x="555289" y="6542271"/>
            <a:ext cx="11919183" cy="21877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marL="826328" indent="-305628" algn="l">
              <a:buClr>
                <a:srgbClr val="535353"/>
              </a:buClr>
              <a:buSzPct val="82000"/>
              <a:buChar char="•"/>
              <a:defRPr sz="2700">
                <a:latin typeface="+mj-lt"/>
                <a:ea typeface="+mj-ea"/>
                <a:cs typeface="+mj-cs"/>
                <a:sym typeface="Arial"/>
              </a:defRPr>
            </a:pPr>
            <a:r>
              <a:t>The data is dummy encoded to address categorical columns.</a:t>
            </a:r>
          </a:p>
          <a:p>
            <a:pPr lvl="1" marL="826328" indent="-305628" algn="l">
              <a:buClr>
                <a:srgbClr val="535353"/>
              </a:buClr>
              <a:buSzPct val="82000"/>
              <a:buChar char="•"/>
              <a:defRPr sz="2700">
                <a:latin typeface="+mj-lt"/>
                <a:ea typeface="+mj-ea"/>
                <a:cs typeface="+mj-cs"/>
                <a:sym typeface="Arial"/>
              </a:defRPr>
            </a:pPr>
            <a:r>
              <a:t>Duplicates are removed from the data.</a:t>
            </a:r>
          </a:p>
          <a:p>
            <a:pPr lvl="1" marL="826328" indent="-305628" algn="l">
              <a:buClr>
                <a:srgbClr val="535353"/>
              </a:buClr>
              <a:buSzPct val="82000"/>
              <a:buChar char="•"/>
              <a:defRPr sz="2700">
                <a:latin typeface="+mj-lt"/>
                <a:ea typeface="+mj-ea"/>
                <a:cs typeface="+mj-cs"/>
                <a:sym typeface="Arial"/>
              </a:defRPr>
            </a:pPr>
            <a:r>
              <a:t>And then passed to Standard Scalar for transforming the values to single scale.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Logistic Regression: - Default - Grid SearchCV…"/>
          <p:cNvSpPr txBox="1"/>
          <p:nvPr>
            <p:ph type="subTitle" sz="quarter" idx="1"/>
          </p:nvPr>
        </p:nvSpPr>
        <p:spPr>
          <a:xfrm>
            <a:off x="1222483" y="3739165"/>
            <a:ext cx="5109691" cy="4842948"/>
          </a:xfrm>
          <a:prstGeom prst="rect">
            <a:avLst/>
          </a:prstGeom>
        </p:spPr>
        <p:txBody>
          <a:bodyPr anchor="ctr"/>
          <a:lstStyle/>
          <a:p>
            <a:pPr marL="282989" indent="-282989">
              <a:buSzPct val="82000"/>
              <a:buChar char="•"/>
            </a:pPr>
            <a:r>
              <a:rPr b="1"/>
              <a:t>Logistic Regression:</a:t>
            </a:r>
            <a:br/>
            <a:r>
              <a:t>- Default</a:t>
            </a:r>
            <a:br/>
            <a:r>
              <a:t>- Grid SearchCV</a:t>
            </a:r>
            <a:br/>
          </a:p>
          <a:p>
            <a:pPr marL="282989" indent="-282989">
              <a:buSzPct val="82000"/>
              <a:buChar char="•"/>
            </a:pPr>
            <a:r>
              <a:rPr b="1"/>
              <a:t>Decision Tree Classifier:</a:t>
            </a:r>
            <a:br/>
            <a:r>
              <a:t>- Default</a:t>
            </a:r>
            <a:br/>
            <a:r>
              <a:t>- Grid SearchCV</a:t>
            </a:r>
          </a:p>
        </p:txBody>
      </p:sp>
      <p:sp>
        <p:nvSpPr>
          <p:cNvPr id="179" name="Data is processed with the insights from EDA.…"/>
          <p:cNvSpPr txBox="1"/>
          <p:nvPr/>
        </p:nvSpPr>
        <p:spPr>
          <a:xfrm>
            <a:off x="957517" y="1523216"/>
            <a:ext cx="10839538" cy="14165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82989" indent="-282989" algn="l">
              <a:buClr>
                <a:srgbClr val="535353"/>
              </a:buClr>
              <a:buSzPct val="82000"/>
              <a:buChar char="•"/>
              <a:defRPr sz="2700">
                <a:latin typeface="+mj-lt"/>
                <a:ea typeface="+mj-ea"/>
                <a:cs typeface="+mj-cs"/>
                <a:sym typeface="Arial"/>
              </a:defRPr>
            </a:pPr>
            <a:r>
              <a:t>Data is processed with the insights from EDA.</a:t>
            </a:r>
          </a:p>
          <a:p>
            <a:pPr marL="282989" indent="-282989" algn="l">
              <a:buClr>
                <a:srgbClr val="535353"/>
              </a:buClr>
              <a:buSzPct val="82000"/>
              <a:buChar char="•"/>
              <a:defRPr sz="2700">
                <a:latin typeface="+mj-lt"/>
                <a:ea typeface="+mj-ea"/>
                <a:cs typeface="+mj-cs"/>
                <a:sym typeface="Arial"/>
              </a:defRPr>
            </a:pPr>
            <a:r>
              <a:t>Next, It was split into 75:25 ratio, meaning 75% of Train and 25% of Test.</a:t>
            </a:r>
          </a:p>
        </p:txBody>
      </p:sp>
      <p:sp>
        <p:nvSpPr>
          <p:cNvPr id="180" name="Models Implementation:"/>
          <p:cNvSpPr txBox="1"/>
          <p:nvPr/>
        </p:nvSpPr>
        <p:spPr>
          <a:xfrm>
            <a:off x="843439" y="3446637"/>
            <a:ext cx="11067694" cy="915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sz="3500">
                <a:latin typeface="+mj-lt"/>
                <a:ea typeface="+mj-ea"/>
                <a:cs typeface="+mj-cs"/>
                <a:sym typeface="Arial"/>
              </a:defRPr>
            </a:lvl1pPr>
          </a:lstStyle>
          <a:p>
            <a:pPr/>
            <a:r>
              <a:t>Models Implementation:</a:t>
            </a:r>
          </a:p>
        </p:txBody>
      </p:sp>
      <p:sp>
        <p:nvSpPr>
          <p:cNvPr id="181" name="Splitting Data:"/>
          <p:cNvSpPr txBox="1"/>
          <p:nvPr/>
        </p:nvSpPr>
        <p:spPr>
          <a:xfrm>
            <a:off x="738429" y="739253"/>
            <a:ext cx="11067694" cy="915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sz="3500">
                <a:latin typeface="+mj-lt"/>
                <a:ea typeface="+mj-ea"/>
                <a:cs typeface="+mj-cs"/>
                <a:sym typeface="Arial"/>
              </a:defRPr>
            </a:lvl1pPr>
          </a:lstStyle>
          <a:p>
            <a:pPr/>
            <a:r>
              <a:t>Splitting Data:</a:t>
            </a:r>
          </a:p>
        </p:txBody>
      </p:sp>
      <p:sp>
        <p:nvSpPr>
          <p:cNvPr id="182" name="Random Forest Classifier: - Default - Grid SearchCV…"/>
          <p:cNvSpPr txBox="1"/>
          <p:nvPr/>
        </p:nvSpPr>
        <p:spPr>
          <a:xfrm>
            <a:off x="6732020" y="3739165"/>
            <a:ext cx="5109691" cy="48429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82989" indent="-282989" algn="l">
              <a:buClr>
                <a:srgbClr val="535353"/>
              </a:buClr>
              <a:buSzPct val="82000"/>
              <a:buChar char="•"/>
              <a:defRPr i="1" sz="2700">
                <a:latin typeface="+mj-lt"/>
                <a:ea typeface="+mj-ea"/>
                <a:cs typeface="+mj-cs"/>
                <a:sym typeface="Arial"/>
              </a:defRPr>
            </a:pPr>
            <a:r>
              <a:rPr b="1"/>
              <a:t>Random Forest Classifier:</a:t>
            </a:r>
            <a:br/>
            <a:r>
              <a:t>- Default</a:t>
            </a:r>
            <a:br/>
            <a:r>
              <a:t>- Grid SearchCV</a:t>
            </a:r>
            <a:br/>
          </a:p>
          <a:p>
            <a:pPr marL="282989" indent="-282989" algn="l">
              <a:buClr>
                <a:srgbClr val="535353"/>
              </a:buClr>
              <a:buSzPct val="82000"/>
              <a:buChar char="•"/>
              <a:defRPr i="1" sz="2700">
                <a:latin typeface="+mj-lt"/>
                <a:ea typeface="+mj-ea"/>
                <a:cs typeface="+mj-cs"/>
                <a:sym typeface="Arial"/>
              </a:defRPr>
            </a:pPr>
            <a:r>
              <a:rPr b="1"/>
              <a:t>SVM Classifier</a:t>
            </a:r>
            <a:r>
              <a:t>:</a:t>
            </a:r>
            <a:br/>
            <a:r>
              <a:t>- Default</a:t>
            </a:r>
            <a:br/>
            <a:r>
              <a:t>- Grid SearchCV</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andomForest Regressor gave best results followed by Linear Regression.Grid SearchCV couldn’t help in improving the metrics."/>
          <p:cNvSpPr txBox="1"/>
          <p:nvPr>
            <p:ph type="subTitle" sz="quarter" idx="1"/>
          </p:nvPr>
        </p:nvSpPr>
        <p:spPr>
          <a:xfrm>
            <a:off x="464654" y="7093770"/>
            <a:ext cx="12293601" cy="1718005"/>
          </a:xfrm>
          <a:prstGeom prst="rect">
            <a:avLst/>
          </a:prstGeom>
        </p:spPr>
        <p:txBody>
          <a:bodyPr anchor="ctr"/>
          <a:lstStyle>
            <a:lvl1pPr algn="ctr">
              <a:buClrTx/>
            </a:lvl1pPr>
          </a:lstStyle>
          <a:p>
            <a:pPr/>
            <a:r>
              <a:t>RandomForest Regressor gave best results followed by Linear Regression.Grid SearchCV couldn’t help in improving the metrics.</a:t>
            </a:r>
          </a:p>
        </p:txBody>
      </p:sp>
      <p:sp>
        <p:nvSpPr>
          <p:cNvPr id="185" name="Evaluation metrics for the Models"/>
          <p:cNvSpPr txBox="1"/>
          <p:nvPr/>
        </p:nvSpPr>
        <p:spPr>
          <a:xfrm>
            <a:off x="877750" y="895946"/>
            <a:ext cx="11805499" cy="10927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3500">
                <a:latin typeface="+mj-lt"/>
                <a:ea typeface="+mj-ea"/>
                <a:cs typeface="+mj-cs"/>
                <a:sym typeface="Arial"/>
              </a:defRPr>
            </a:lvl1pPr>
          </a:lstStyle>
          <a:p>
            <a:pPr/>
            <a:r>
              <a:t>Evaluation metrics for the Models</a:t>
            </a:r>
          </a:p>
        </p:txBody>
      </p:sp>
      <p:pic>
        <p:nvPicPr>
          <p:cNvPr id="186" name="Image" descr="Image"/>
          <p:cNvPicPr>
            <a:picLocks noChangeAspect="1"/>
          </p:cNvPicPr>
          <p:nvPr/>
        </p:nvPicPr>
        <p:blipFill>
          <a:blip r:embed="rId2">
            <a:extLst/>
          </a:blip>
          <a:stretch>
            <a:fillRect/>
          </a:stretch>
        </p:blipFill>
        <p:spPr>
          <a:xfrm>
            <a:off x="-1" y="2990857"/>
            <a:ext cx="13004801" cy="310075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ase-1: Logistic Regression"/>
          <p:cNvSpPr txBox="1"/>
          <p:nvPr/>
        </p:nvSpPr>
        <p:spPr>
          <a:xfrm>
            <a:off x="1356546" y="1850786"/>
            <a:ext cx="6910761" cy="915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i="1" sz="3000">
                <a:latin typeface="+mj-lt"/>
                <a:ea typeface="+mj-ea"/>
                <a:cs typeface="+mj-cs"/>
                <a:sym typeface="Arial"/>
              </a:defRPr>
            </a:pPr>
            <a:r>
              <a:rPr b="1"/>
              <a:t>Case-1:</a:t>
            </a:r>
            <a:r>
              <a:t> Logistic Regression</a:t>
            </a:r>
          </a:p>
        </p:txBody>
      </p:sp>
      <p:sp>
        <p:nvSpPr>
          <p:cNvPr id="189" name="Both the Models are under performing with thresholds 0.25 and 0.75.…"/>
          <p:cNvSpPr txBox="1"/>
          <p:nvPr/>
        </p:nvSpPr>
        <p:spPr>
          <a:xfrm>
            <a:off x="696938" y="7858471"/>
            <a:ext cx="11433714" cy="14395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05628" indent="-305628" algn="l">
              <a:buClr>
                <a:srgbClr val="535353"/>
              </a:buClr>
              <a:buSzPct val="82000"/>
              <a:buChar char="•"/>
              <a:defRPr i="1" sz="2700">
                <a:latin typeface="+mj-lt"/>
                <a:ea typeface="+mj-ea"/>
                <a:cs typeface="+mj-cs"/>
                <a:sym typeface="Arial"/>
              </a:defRPr>
            </a:pPr>
            <a:r>
              <a:t>Both the Models are under performing with thresholds 0.25 and 0.75.</a:t>
            </a:r>
          </a:p>
          <a:p>
            <a:pPr marL="305628" indent="-305628" algn="l">
              <a:buClr>
                <a:srgbClr val="535353"/>
              </a:buClr>
              <a:buSzPct val="82000"/>
              <a:buChar char="•"/>
              <a:defRPr i="1" sz="2700">
                <a:latin typeface="+mj-lt"/>
                <a:ea typeface="+mj-ea"/>
                <a:cs typeface="+mj-cs"/>
                <a:sym typeface="Arial"/>
              </a:defRPr>
            </a:pPr>
            <a:r>
              <a:t>The default threshold of 0.50 gives the better results.</a:t>
            </a:r>
          </a:p>
        </p:txBody>
      </p:sp>
      <p:sp>
        <p:nvSpPr>
          <p:cNvPr id="190" name="Case-2: SVM Classifier"/>
          <p:cNvSpPr txBox="1"/>
          <p:nvPr/>
        </p:nvSpPr>
        <p:spPr>
          <a:xfrm>
            <a:off x="1318446" y="4854628"/>
            <a:ext cx="6617628" cy="915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i="1" sz="3000">
                <a:latin typeface="+mj-lt"/>
                <a:ea typeface="+mj-ea"/>
                <a:cs typeface="+mj-cs"/>
                <a:sym typeface="Arial"/>
              </a:defRPr>
            </a:pPr>
            <a:r>
              <a:rPr b="1"/>
              <a:t>Case-2: </a:t>
            </a:r>
            <a:r>
              <a:t>SVM Classifier</a:t>
            </a:r>
          </a:p>
        </p:txBody>
      </p:sp>
      <p:sp>
        <p:nvSpPr>
          <p:cNvPr id="191" name="Tuning the Models"/>
          <p:cNvSpPr txBox="1"/>
          <p:nvPr/>
        </p:nvSpPr>
        <p:spPr>
          <a:xfrm>
            <a:off x="968553" y="438057"/>
            <a:ext cx="11067694" cy="915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3500">
                <a:latin typeface="+mj-lt"/>
                <a:ea typeface="+mj-ea"/>
                <a:cs typeface="+mj-cs"/>
                <a:sym typeface="Arial"/>
              </a:defRPr>
            </a:lvl1pPr>
          </a:lstStyle>
          <a:p>
            <a:pPr/>
            <a:r>
              <a:t>Tuning the Models</a:t>
            </a:r>
          </a:p>
        </p:txBody>
      </p:sp>
      <p:pic>
        <p:nvPicPr>
          <p:cNvPr id="192" name="Image" descr="Image"/>
          <p:cNvPicPr>
            <a:picLocks noChangeAspect="1"/>
          </p:cNvPicPr>
          <p:nvPr/>
        </p:nvPicPr>
        <p:blipFill>
          <a:blip r:embed="rId2">
            <a:extLst/>
          </a:blip>
          <a:stretch>
            <a:fillRect/>
          </a:stretch>
        </p:blipFill>
        <p:spPr>
          <a:xfrm>
            <a:off x="2933994" y="2590799"/>
            <a:ext cx="7340601" cy="2159001"/>
          </a:xfrm>
          <a:prstGeom prst="rect">
            <a:avLst/>
          </a:prstGeom>
          <a:ln w="12700">
            <a:miter lim="400000"/>
          </a:ln>
        </p:spPr>
      </p:pic>
      <p:pic>
        <p:nvPicPr>
          <p:cNvPr id="193" name="Image" descr="Image"/>
          <p:cNvPicPr>
            <a:picLocks noChangeAspect="1"/>
          </p:cNvPicPr>
          <p:nvPr/>
        </p:nvPicPr>
        <p:blipFill>
          <a:blip r:embed="rId3">
            <a:extLst/>
          </a:blip>
          <a:stretch>
            <a:fillRect/>
          </a:stretch>
        </p:blipFill>
        <p:spPr>
          <a:xfrm>
            <a:off x="2927644" y="5555251"/>
            <a:ext cx="7353301" cy="2273301"/>
          </a:xfrm>
          <a:prstGeom prst="rect">
            <a:avLst/>
          </a:prstGeom>
          <a:ln w="12700">
            <a:miter lim="400000"/>
          </a:ln>
        </p:spPr>
      </p:pic>
      <p:sp>
        <p:nvSpPr>
          <p:cNvPr id="194" name="Altering Prediction probability thresholds to 0.25 and 0.75"/>
          <p:cNvSpPr txBox="1"/>
          <p:nvPr/>
        </p:nvSpPr>
        <p:spPr>
          <a:xfrm>
            <a:off x="739474" y="1219853"/>
            <a:ext cx="12135174" cy="915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3000">
                <a:latin typeface="+mj-lt"/>
                <a:ea typeface="+mj-ea"/>
                <a:cs typeface="+mj-cs"/>
                <a:sym typeface="Arial"/>
              </a:defRPr>
            </a:lvl1pPr>
          </a:lstStyle>
          <a:p>
            <a:pPr/>
            <a:r>
              <a:t>Altering Prediction probability thresholds to 0.25 and 0.75</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From the metrics obtained by performing experiments with different Models, It can be concluded that Logistic Regression and SVM Classifier are better fit for this data. And, Changing the predict probability thresholds to 0.25 and 0.75 haven't shown an improvements in metrics than the default threshold of 0.50."/>
          <p:cNvSpPr txBox="1"/>
          <p:nvPr>
            <p:ph type="subTitle" sz="half" idx="1"/>
          </p:nvPr>
        </p:nvSpPr>
        <p:spPr>
          <a:xfrm>
            <a:off x="580919" y="2729817"/>
            <a:ext cx="11842962" cy="2783050"/>
          </a:xfrm>
          <a:prstGeom prst="rect">
            <a:avLst/>
          </a:prstGeom>
        </p:spPr>
        <p:txBody>
          <a:bodyPr anchor="ctr"/>
          <a:lstStyle/>
          <a:p>
            <a:pPr lvl="2" algn="just">
              <a:buClrTx/>
            </a:pPr>
            <a:r>
              <a:t>         From the metrics obtained by performing experiments with different Models, It can be concluded that </a:t>
            </a:r>
            <a:r>
              <a:rPr b="1"/>
              <a:t>Logistic Regression</a:t>
            </a:r>
            <a:r>
              <a:t> and </a:t>
            </a:r>
            <a:r>
              <a:rPr b="1"/>
              <a:t>SVM Classifier</a:t>
            </a:r>
            <a:r>
              <a:t> are better fit for this data. And, Changing the predict probability thresholds to 0.25 and 0.75 haven't shown an improvements in metrics than the default threshold of 0.50.</a:t>
            </a:r>
          </a:p>
        </p:txBody>
      </p:sp>
      <p:sp>
        <p:nvSpPr>
          <p:cNvPr id="197" name="Conclusion"/>
          <p:cNvSpPr txBox="1"/>
          <p:nvPr/>
        </p:nvSpPr>
        <p:spPr>
          <a:xfrm>
            <a:off x="355600" y="1203527"/>
            <a:ext cx="12293600" cy="915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4000">
                <a:latin typeface="+mj-lt"/>
                <a:ea typeface="+mj-ea"/>
                <a:cs typeface="+mj-cs"/>
                <a:sym typeface="Arial"/>
              </a:defRPr>
            </a:lvl1pPr>
          </a:lstStyle>
          <a:p>
            <a:pPr/>
            <a:r>
              <a:t>Conclusion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Future Improvements"/>
          <p:cNvSpPr txBox="1"/>
          <p:nvPr/>
        </p:nvSpPr>
        <p:spPr>
          <a:xfrm>
            <a:off x="464654" y="903003"/>
            <a:ext cx="12293601" cy="915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4000">
                <a:latin typeface="+mj-lt"/>
                <a:ea typeface="+mj-ea"/>
                <a:cs typeface="+mj-cs"/>
                <a:sym typeface="Arial"/>
              </a:defRPr>
            </a:lvl1pPr>
          </a:lstStyle>
          <a:p>
            <a:pPr/>
            <a:r>
              <a:t>Future Improvements</a:t>
            </a:r>
          </a:p>
        </p:txBody>
      </p:sp>
      <p:sp>
        <p:nvSpPr>
          <p:cNvPr id="200" name="Although, Most of the aspects of cleaning, handling, transforming and many... in processing the data are covered in the project. There is still room for experiments. Hence, Below are some key points to be considered for future improvements.…"/>
          <p:cNvSpPr txBox="1"/>
          <p:nvPr/>
        </p:nvSpPr>
        <p:spPr>
          <a:xfrm>
            <a:off x="708546" y="2103314"/>
            <a:ext cx="11587708" cy="55469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2" algn="just" defTabSz="560831">
              <a:defRPr i="1" sz="2592">
                <a:latin typeface="+mj-lt"/>
                <a:ea typeface="+mj-ea"/>
                <a:cs typeface="+mj-cs"/>
                <a:sym typeface="Arial"/>
              </a:defRPr>
            </a:pPr>
            <a:r>
              <a:t>Although, Most of the aspects of cleaning, handling, transforming and many... in processing the data are covered in the project. There is still room for experiments. Hence, Below are some key points to be considered for future improvements.</a:t>
            </a:r>
          </a:p>
          <a:p>
            <a:pPr lvl="2" marL="1293147" indent="-293403" algn="l" defTabSz="560831">
              <a:buClr>
                <a:srgbClr val="535353"/>
              </a:buClr>
              <a:buSzPct val="82000"/>
              <a:buChar char="•"/>
              <a:defRPr i="1" sz="2592">
                <a:latin typeface="+mj-lt"/>
                <a:ea typeface="+mj-ea"/>
                <a:cs typeface="+mj-cs"/>
                <a:sym typeface="Arial"/>
              </a:defRPr>
            </a:pPr>
            <a:r>
              <a:t>To check if imputing missing values for Cabin would improve performance.</a:t>
            </a:r>
          </a:p>
          <a:p>
            <a:pPr lvl="2" marL="1293147" indent="-293403" algn="l" defTabSz="560831">
              <a:buClr>
                <a:srgbClr val="535353"/>
              </a:buClr>
              <a:buSzPct val="82000"/>
              <a:buChar char="•"/>
              <a:defRPr i="1" sz="2592">
                <a:latin typeface="+mj-lt"/>
                <a:ea typeface="+mj-ea"/>
                <a:cs typeface="+mj-cs"/>
                <a:sym typeface="Arial"/>
              </a:defRPr>
            </a:pPr>
            <a:r>
              <a:t>Fill the missing values for Age and Embarked with different groupings</a:t>
            </a:r>
          </a:p>
          <a:p>
            <a:pPr lvl="2" marL="1293147" indent="-293403" algn="l" defTabSz="560831">
              <a:buClr>
                <a:srgbClr val="535353"/>
              </a:buClr>
              <a:buSzPct val="82000"/>
              <a:buChar char="•"/>
              <a:defRPr i="1" sz="2592">
                <a:latin typeface="+mj-lt"/>
                <a:ea typeface="+mj-ea"/>
                <a:cs typeface="+mj-cs"/>
                <a:sym typeface="Arial"/>
              </a:defRPr>
            </a:pPr>
            <a:r>
              <a:t>Remove skewness in salutation column by dropping the rows for the categories which amounts to </a:t>
            </a:r>
            <a:r>
              <a:rPr>
                <a:ln w="0" cap="flat">
                  <a:solidFill>
                    <a:srgbClr val="800000"/>
                  </a:solidFill>
                  <a:prstDash val="solid"/>
                  <a:miter lim="400000"/>
                </a:ln>
                <a:solidFill>
                  <a:srgbClr val="800000"/>
                </a:solidFill>
              </a:rPr>
              <a:t>&lt; 1</a:t>
            </a:r>
            <a:r>
              <a:t>-</a:t>
            </a:r>
            <a:r>
              <a:rPr>
                <a:ln w="0" cap="flat">
                  <a:solidFill>
                    <a:srgbClr val="FF0000"/>
                  </a:solidFill>
                  <a:prstDash val="solid"/>
                  <a:miter lim="400000"/>
                </a:ln>
                <a:solidFill>
                  <a:srgbClr val="FF0000"/>
                </a:solidFill>
              </a:rPr>
              <a:t>2</a:t>
            </a:r>
            <a:r>
              <a:t>%.</a:t>
            </a:r>
          </a:p>
          <a:p>
            <a:pPr lvl="2" marL="1293147" indent="-293403" algn="l" defTabSz="560831">
              <a:buClr>
                <a:srgbClr val="535353"/>
              </a:buClr>
              <a:buSzPct val="82000"/>
              <a:buChar char="•"/>
              <a:defRPr i="1" sz="2592">
                <a:latin typeface="+mj-lt"/>
                <a:ea typeface="+mj-ea"/>
                <a:cs typeface="+mj-cs"/>
                <a:sym typeface="Arial"/>
              </a:defRPr>
            </a:pPr>
            <a:r>
              <a:t>Use</a:t>
            </a:r>
            <a:r>
              <a:rPr>
                <a:ln w="0" cap="flat">
                  <a:solidFill>
                    <a:srgbClr val="000000"/>
                  </a:solidFill>
                  <a:prstDash val="solid"/>
                  <a:miter lim="400000"/>
                </a:ln>
                <a:solidFill>
                  <a:srgbClr val="000000"/>
                </a:solidFill>
              </a:rPr>
              <a:t> </a:t>
            </a:r>
            <a:r>
              <a:t>Random</a:t>
            </a:r>
            <a:r>
              <a:rPr>
                <a:ln w="0" cap="flat">
                  <a:solidFill>
                    <a:srgbClr val="000000"/>
                  </a:solidFill>
                  <a:prstDash val="solid"/>
                  <a:miter lim="400000"/>
                </a:ln>
                <a:solidFill>
                  <a:srgbClr val="000000"/>
                </a:solidFill>
              </a:rPr>
              <a:t> </a:t>
            </a:r>
            <a:r>
              <a:t>SearchCV</a:t>
            </a:r>
            <a:r>
              <a:rPr>
                <a:ln w="0" cap="flat">
                  <a:solidFill>
                    <a:srgbClr val="000000"/>
                  </a:solidFill>
                  <a:prstDash val="solid"/>
                  <a:miter lim="400000"/>
                </a:ln>
                <a:solidFill>
                  <a:srgbClr val="000000"/>
                </a:solidFill>
              </a:rPr>
              <a:t> </a:t>
            </a:r>
            <a:r>
              <a:t>while</a:t>
            </a:r>
            <a:r>
              <a:rPr>
                <a:ln w="0" cap="flat">
                  <a:solidFill>
                    <a:srgbClr val="000000"/>
                  </a:solidFill>
                  <a:prstDash val="solid"/>
                  <a:miter lim="400000"/>
                </a:ln>
                <a:solidFill>
                  <a:srgbClr val="000000"/>
                </a:solidFill>
              </a:rPr>
              <a:t> </a:t>
            </a:r>
            <a:r>
              <a:t>passing</a:t>
            </a:r>
            <a:r>
              <a:rPr>
                <a:ln w="0" cap="flat">
                  <a:solidFill>
                    <a:srgbClr val="000000"/>
                  </a:solidFill>
                  <a:prstDash val="solid"/>
                  <a:miter lim="400000"/>
                </a:ln>
                <a:solidFill>
                  <a:srgbClr val="000000"/>
                </a:solidFill>
              </a:rPr>
              <a:t> </a:t>
            </a:r>
            <a:r>
              <a:t>data</a:t>
            </a:r>
            <a:r>
              <a:rPr>
                <a:ln w="0" cap="flat">
                  <a:solidFill>
                    <a:srgbClr val="000000"/>
                  </a:solidFill>
                  <a:prstDash val="solid"/>
                  <a:miter lim="400000"/>
                </a:ln>
                <a:solidFill>
                  <a:srgbClr val="000000"/>
                </a:solidFill>
              </a:rPr>
              <a:t> </a:t>
            </a:r>
            <a:r>
              <a:t>to</a:t>
            </a:r>
            <a:r>
              <a:rPr>
                <a:ln w="0" cap="flat">
                  <a:solidFill>
                    <a:srgbClr val="000000"/>
                  </a:solidFill>
                  <a:prstDash val="solid"/>
                  <a:miter lim="400000"/>
                </a:ln>
                <a:solidFill>
                  <a:srgbClr val="000000"/>
                </a:solidFill>
              </a:rPr>
              <a:t> </a:t>
            </a:r>
            <a:r>
              <a:t>make</a:t>
            </a:r>
            <a:r>
              <a:rPr>
                <a:ln w="0" cap="flat">
                  <a:solidFill>
                    <a:srgbClr val="000000"/>
                  </a:solidFill>
                  <a:prstDash val="solid"/>
                  <a:miter lim="400000"/>
                </a:ln>
                <a:solidFill>
                  <a:srgbClr val="000000"/>
                </a:solidFill>
              </a:rPr>
              <a:t> </a:t>
            </a:r>
            <a:r>
              <a:t>the</a:t>
            </a:r>
            <a:r>
              <a:rPr>
                <a:ln w="0" cap="flat">
                  <a:solidFill>
                    <a:srgbClr val="000000"/>
                  </a:solidFill>
                  <a:prstDash val="solid"/>
                  <a:miter lim="400000"/>
                </a:ln>
                <a:solidFill>
                  <a:srgbClr val="000000"/>
                </a:solidFill>
              </a:rPr>
              <a:t> </a:t>
            </a:r>
            <a:r>
              <a:t>model</a:t>
            </a:r>
            <a:r>
              <a:rPr>
                <a:ln w="0" cap="flat">
                  <a:solidFill>
                    <a:srgbClr val="000000"/>
                  </a:solidFill>
                  <a:prstDash val="solid"/>
                  <a:miter lim="400000"/>
                </a:ln>
                <a:solidFill>
                  <a:srgbClr val="000000"/>
                </a:solidFill>
              </a:rPr>
              <a:t> </a:t>
            </a:r>
            <a:r>
              <a:t>more</a:t>
            </a:r>
            <a:r>
              <a:rPr>
                <a:ln w="0" cap="flat">
                  <a:solidFill>
                    <a:srgbClr val="000000"/>
                  </a:solidFill>
                  <a:prstDash val="solid"/>
                  <a:miter lim="400000"/>
                </a:ln>
                <a:solidFill>
                  <a:srgbClr val="000000"/>
                </a:solidFill>
              </a:rPr>
              <a:t> </a:t>
            </a:r>
            <a:r>
              <a:t>generalised</a:t>
            </a:r>
            <a:r>
              <a:rPr>
                <a:ln w="0" cap="flat">
                  <a:solidFill>
                    <a:srgbClr val="000000"/>
                  </a:solidFill>
                  <a:prstDash val="solid"/>
                  <a:miter lim="400000"/>
                </a:ln>
                <a:solidFill>
                  <a:srgbClr val="000000"/>
                </a:solidFill>
              </a:rPr>
              <a:t>.</a:t>
            </a:r>
            <a:endParaRPr>
              <a:ln w="0" cap="flat">
                <a:solidFill>
                  <a:srgbClr val="000000"/>
                </a:solidFill>
                <a:prstDash val="solid"/>
                <a:miter lim="400000"/>
              </a:ln>
              <a:solidFill>
                <a:srgbClr val="000000"/>
              </a:solidFill>
            </a:endParaRPr>
          </a:p>
          <a:p>
            <a:pPr lvl="2" marL="1293147" indent="-293403" algn="l" defTabSz="560831">
              <a:buClr>
                <a:srgbClr val="535353"/>
              </a:buClr>
              <a:buSzPct val="82000"/>
              <a:buChar char="•"/>
              <a:defRPr i="1" sz="2592">
                <a:latin typeface="+mj-lt"/>
                <a:ea typeface="+mj-ea"/>
                <a:cs typeface="+mj-cs"/>
                <a:sym typeface="Arial"/>
              </a:defRPr>
            </a:pPr>
            <a:r>
              <a:t>Try</a:t>
            </a:r>
            <a:r>
              <a:rPr>
                <a:ln w="0" cap="flat">
                  <a:solidFill>
                    <a:srgbClr val="000000"/>
                  </a:solidFill>
                  <a:prstDash val="solid"/>
                  <a:miter lim="400000"/>
                </a:ln>
                <a:solidFill>
                  <a:srgbClr val="000000"/>
                </a:solidFill>
              </a:rPr>
              <a:t> </a:t>
            </a:r>
            <a:r>
              <a:t>other</a:t>
            </a:r>
            <a:r>
              <a:rPr>
                <a:ln w="0" cap="flat">
                  <a:solidFill>
                    <a:srgbClr val="000000"/>
                  </a:solidFill>
                  <a:prstDash val="solid"/>
                  <a:miter lim="400000"/>
                </a:ln>
                <a:solidFill>
                  <a:srgbClr val="000000"/>
                </a:solidFill>
              </a:rPr>
              <a:t> </a:t>
            </a:r>
            <a:r>
              <a:t>Classification</a:t>
            </a:r>
            <a:r>
              <a:rPr>
                <a:ln w="0" cap="flat">
                  <a:solidFill>
                    <a:srgbClr val="000000"/>
                  </a:solidFill>
                  <a:prstDash val="solid"/>
                  <a:miter lim="400000"/>
                </a:ln>
                <a:solidFill>
                  <a:srgbClr val="000000"/>
                </a:solidFill>
              </a:rPr>
              <a:t> </a:t>
            </a:r>
            <a:r>
              <a:t>Models</a:t>
            </a:r>
            <a:r>
              <a:rPr>
                <a:ln w="0" cap="flat">
                  <a:solidFill>
                    <a:srgbClr val="000000"/>
                  </a:solidFill>
                  <a:prstDash val="solid"/>
                  <a:miter lim="400000"/>
                </a:ln>
                <a:solidFill>
                  <a:srgbClr val="000000"/>
                </a:solidFill>
              </a:rPr>
              <a:t> </a:t>
            </a:r>
            <a:r>
              <a:t>to</a:t>
            </a:r>
            <a:r>
              <a:rPr>
                <a:ln w="0" cap="flat">
                  <a:solidFill>
                    <a:srgbClr val="000000"/>
                  </a:solidFill>
                  <a:prstDash val="solid"/>
                  <a:miter lim="400000"/>
                </a:ln>
                <a:solidFill>
                  <a:srgbClr val="000000"/>
                </a:solidFill>
              </a:rPr>
              <a:t> </a:t>
            </a:r>
            <a:r>
              <a:t>check</a:t>
            </a:r>
            <a:r>
              <a:rPr>
                <a:ln w="0" cap="flat">
                  <a:solidFill>
                    <a:srgbClr val="000000"/>
                  </a:solidFill>
                  <a:prstDash val="solid"/>
                  <a:miter lim="400000"/>
                </a:ln>
                <a:solidFill>
                  <a:srgbClr val="000000"/>
                </a:solidFill>
              </a:rPr>
              <a:t> </a:t>
            </a:r>
            <a:r>
              <a:t>for</a:t>
            </a:r>
            <a:r>
              <a:rPr>
                <a:ln w="0" cap="flat">
                  <a:solidFill>
                    <a:srgbClr val="000000"/>
                  </a:solidFill>
                  <a:prstDash val="solid"/>
                  <a:miter lim="400000"/>
                </a:ln>
                <a:solidFill>
                  <a:srgbClr val="000000"/>
                </a:solidFill>
              </a:rPr>
              <a:t> </a:t>
            </a:r>
            <a:r>
              <a:t>better</a:t>
            </a:r>
            <a:r>
              <a:rPr>
                <a:ln w="0" cap="flat">
                  <a:solidFill>
                    <a:srgbClr val="000000"/>
                  </a:solidFill>
                  <a:prstDash val="solid"/>
                  <a:miter lim="400000"/>
                </a:ln>
                <a:solidFill>
                  <a:srgbClr val="000000"/>
                </a:solidFill>
              </a:rPr>
              <a:t> </a:t>
            </a:r>
            <a:r>
              <a:t>predictions</a:t>
            </a:r>
            <a:r>
              <a:rPr>
                <a:ln w="0" cap="flat">
                  <a:solidFill>
                    <a:srgbClr val="000000"/>
                  </a:solidFill>
                  <a:prstDash val="solid"/>
                  <a:miter lim="400000"/>
                </a:ln>
                <a:solidFill>
                  <a:srgbClr val="000000"/>
                </a:solidFill>
              </a:rP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Introduction:"/>
          <p:cNvSpPr txBox="1"/>
          <p:nvPr>
            <p:ph type="ctrTitle"/>
          </p:nvPr>
        </p:nvSpPr>
        <p:spPr>
          <a:xfrm>
            <a:off x="517847" y="863594"/>
            <a:ext cx="11969106" cy="824867"/>
          </a:xfrm>
          <a:prstGeom prst="rect">
            <a:avLst/>
          </a:prstGeom>
        </p:spPr>
        <p:txBody>
          <a:bodyPr anchor="ctr"/>
          <a:lstStyle/>
          <a:p>
            <a:pPr/>
            <a:r>
              <a:t>Introduction:</a:t>
            </a:r>
          </a:p>
        </p:txBody>
      </p:sp>
      <p:sp>
        <p:nvSpPr>
          <p:cNvPr id="129" name="The dataset consists of 891 titanic aboard passengers information with various characteristics for each passenger such as, Name, Age, Gender, Fare, Passenger Class, Survived or not, relatives aboard and so on."/>
          <p:cNvSpPr txBox="1"/>
          <p:nvPr>
            <p:ph type="subTitle" sz="quarter" idx="1"/>
          </p:nvPr>
        </p:nvSpPr>
        <p:spPr>
          <a:xfrm>
            <a:off x="542809" y="1389852"/>
            <a:ext cx="11919182" cy="1693113"/>
          </a:xfrm>
          <a:prstGeom prst="rect">
            <a:avLst/>
          </a:prstGeom>
        </p:spPr>
        <p:txBody>
          <a:bodyPr anchor="ctr"/>
          <a:lstStyle/>
          <a:p>
            <a:pPr lvl="1"/>
            <a:r>
              <a:t>   The dataset consists of 891 titanic aboard passengers information with various characteristics for each passenger such as, Name, Age, Gender, Fare, Passenger Class, Survived or not, relatives aboard and so on.</a:t>
            </a:r>
          </a:p>
        </p:txBody>
      </p:sp>
      <p:sp>
        <p:nvSpPr>
          <p:cNvPr id="130" name="To develop a Machine Learning Model using the variables, which would predict whether a passenger would survive or not when a passengers with their characteristics are passed."/>
          <p:cNvSpPr txBox="1"/>
          <p:nvPr/>
        </p:nvSpPr>
        <p:spPr>
          <a:xfrm>
            <a:off x="555289" y="7634712"/>
            <a:ext cx="11919183" cy="1461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2" algn="l">
              <a:buClr>
                <a:srgbClr val="535353"/>
              </a:buClr>
              <a:defRPr i="1" sz="2700">
                <a:latin typeface="+mj-lt"/>
                <a:ea typeface="+mj-ea"/>
                <a:cs typeface="+mj-cs"/>
                <a:sym typeface="Arial"/>
              </a:defRPr>
            </a:pPr>
            <a:r>
              <a:t>    To develop a Machine Learning Model using the variables, which would predict whether a passenger would survive or not when a passengers with their characteristics are passed.</a:t>
            </a:r>
          </a:p>
        </p:txBody>
      </p:sp>
      <p:sp>
        <p:nvSpPr>
          <p:cNvPr id="131" name="Objective:"/>
          <p:cNvSpPr txBox="1"/>
          <p:nvPr/>
        </p:nvSpPr>
        <p:spPr>
          <a:xfrm>
            <a:off x="530328" y="7029511"/>
            <a:ext cx="11919183" cy="824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sz="3500">
                <a:latin typeface="+mj-lt"/>
                <a:ea typeface="+mj-ea"/>
                <a:cs typeface="+mj-cs"/>
                <a:sym typeface="Arial"/>
              </a:defRPr>
            </a:lvl1pPr>
          </a:lstStyle>
          <a:p>
            <a:pPr/>
            <a:r>
              <a:t>Objective:</a:t>
            </a:r>
          </a:p>
        </p:txBody>
      </p:sp>
      <p:sp>
        <p:nvSpPr>
          <p:cNvPr id="132" name="Packages:"/>
          <p:cNvSpPr txBox="1"/>
          <p:nvPr/>
        </p:nvSpPr>
        <p:spPr>
          <a:xfrm>
            <a:off x="505367" y="3473652"/>
            <a:ext cx="11969105" cy="824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1" sz="3500">
                <a:latin typeface="+mj-lt"/>
                <a:ea typeface="+mj-ea"/>
                <a:cs typeface="+mj-cs"/>
                <a:sym typeface="Arial"/>
              </a:defRPr>
            </a:lvl1pPr>
          </a:lstStyle>
          <a:p>
            <a:pPr/>
            <a:r>
              <a:t>Packages:</a:t>
            </a:r>
          </a:p>
        </p:txBody>
      </p:sp>
      <p:sp>
        <p:nvSpPr>
          <p:cNvPr id="133" name="Language              - Python Data Manipulation - Pandas, Numpy Visualization          - Seaborn, Matplot Models                   - Logistic Regression, Decision Tree Classifier,                                   Random Forest Classifier and SVM Cross Validation     - Grid SearchCV"/>
          <p:cNvSpPr txBox="1"/>
          <p:nvPr/>
        </p:nvSpPr>
        <p:spPr>
          <a:xfrm>
            <a:off x="1022415" y="4243284"/>
            <a:ext cx="10984931" cy="26636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2" algn="l">
              <a:spcBef>
                <a:spcPts val="4600"/>
              </a:spcBef>
              <a:defRPr sz="2500">
                <a:latin typeface="+mj-lt"/>
                <a:ea typeface="+mj-ea"/>
                <a:cs typeface="+mj-cs"/>
                <a:sym typeface="Arial"/>
              </a:defRPr>
            </a:pPr>
            <a:r>
              <a:t>Language              - Python</a:t>
            </a:r>
            <a:br/>
            <a:r>
              <a:t>Data Manipulation - Pandas, Numpy</a:t>
            </a:r>
            <a:br/>
            <a:r>
              <a:t>Visualization          - Seaborn, Matplot</a:t>
            </a:r>
            <a:br/>
            <a:r>
              <a:t>Models                   - Logistic Regression, Decision Tree Classifier, </a:t>
            </a:r>
            <a:br/>
            <a:r>
              <a:t>                                 Random Forest Classifier and SVM</a:t>
            </a:r>
            <a:br/>
            <a:r>
              <a:t>Cross Validation     - Grid SearchCV</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Passengers of Class-3 are nearly equal to the combined count of class-1 and class-2.…"/>
          <p:cNvSpPr txBox="1"/>
          <p:nvPr>
            <p:ph type="subTitle" sz="quarter" idx="1"/>
          </p:nvPr>
        </p:nvSpPr>
        <p:spPr>
          <a:xfrm>
            <a:off x="490152" y="7315502"/>
            <a:ext cx="11775934" cy="1843401"/>
          </a:xfrm>
          <a:prstGeom prst="rect">
            <a:avLst/>
          </a:prstGeom>
        </p:spPr>
        <p:txBody>
          <a:bodyPr anchor="ctr"/>
          <a:lstStyle/>
          <a:p>
            <a:pPr marL="265896" indent="-265896" defTabSz="508254">
              <a:buSzPct val="82000"/>
              <a:buChar char="•"/>
              <a:defRPr sz="2349"/>
            </a:pPr>
            <a:r>
              <a:t>Passengers of Class-3 are nearly equal to the combined count of class-1 and class-2.</a:t>
            </a:r>
          </a:p>
          <a:p>
            <a:pPr marL="265896" indent="-265896" defTabSz="508254">
              <a:buSzPct val="82000"/>
              <a:buChar char="•"/>
              <a:defRPr sz="2349"/>
            </a:pPr>
            <a:r>
              <a:t>Male passengers are more than 400 whereas, female and child passengers are 250 and 80 respectively.</a:t>
            </a:r>
          </a:p>
          <a:p>
            <a:pPr marL="265896" indent="-265896" defTabSz="508254">
              <a:buSzPct val="82000"/>
              <a:buChar char="•"/>
              <a:defRPr sz="2349"/>
            </a:pPr>
            <a:r>
              <a:t>Embarked column is skewed with more than 60% of the passengers mounted from Southampton. </a:t>
            </a:r>
          </a:p>
        </p:txBody>
      </p:sp>
      <p:sp>
        <p:nvSpPr>
          <p:cNvPr id="136" name="1. Categorical Distribution of Pclass, Sex and Embarked ?"/>
          <p:cNvSpPr txBox="1"/>
          <p:nvPr/>
        </p:nvSpPr>
        <p:spPr>
          <a:xfrm>
            <a:off x="355600" y="975642"/>
            <a:ext cx="12293600" cy="915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b="1" sz="3465">
                <a:latin typeface="+mj-lt"/>
                <a:ea typeface="+mj-ea"/>
                <a:cs typeface="+mj-cs"/>
                <a:sym typeface="Arial"/>
              </a:defRPr>
            </a:lvl1pPr>
          </a:lstStyle>
          <a:p>
            <a:pPr/>
            <a:r>
              <a:t>1. Categorical Distribution of Pclass, Sex and Embarked ?</a:t>
            </a:r>
          </a:p>
        </p:txBody>
      </p:sp>
      <p:pic>
        <p:nvPicPr>
          <p:cNvPr id="137" name="Image" descr="Image"/>
          <p:cNvPicPr>
            <a:picLocks noChangeAspect="1"/>
          </p:cNvPicPr>
          <p:nvPr/>
        </p:nvPicPr>
        <p:blipFill>
          <a:blip r:embed="rId2">
            <a:extLst/>
          </a:blip>
          <a:stretch>
            <a:fillRect/>
          </a:stretch>
        </p:blipFill>
        <p:spPr>
          <a:xfrm>
            <a:off x="1652023" y="2581243"/>
            <a:ext cx="9700754" cy="459111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urvivors of Class-1 are higher than remaining class Survivors and Highest non-survivors are of class-3.…"/>
          <p:cNvSpPr txBox="1"/>
          <p:nvPr>
            <p:ph type="subTitle" sz="quarter" idx="1"/>
          </p:nvPr>
        </p:nvSpPr>
        <p:spPr>
          <a:xfrm>
            <a:off x="748218" y="7390468"/>
            <a:ext cx="11163818" cy="1843402"/>
          </a:xfrm>
          <a:prstGeom prst="rect">
            <a:avLst/>
          </a:prstGeom>
        </p:spPr>
        <p:txBody>
          <a:bodyPr anchor="ctr"/>
          <a:lstStyle/>
          <a:p>
            <a:pPr marL="265896" indent="-265896" defTabSz="508254">
              <a:buSzPct val="82000"/>
              <a:buChar char="•"/>
              <a:defRPr sz="2349"/>
            </a:pPr>
            <a:r>
              <a:t>Survivors of Class-1 are higher than remaining class Survivors and Highest non-survivors are of class-3.</a:t>
            </a:r>
          </a:p>
          <a:p>
            <a:pPr marL="265896" indent="-265896" defTabSz="508254">
              <a:buSzPct val="82000"/>
              <a:buChar char="•"/>
              <a:defRPr sz="2349"/>
            </a:pPr>
            <a:r>
              <a:t>Female and Child passengers are having very higher chances of survival.</a:t>
            </a:r>
          </a:p>
          <a:p>
            <a:pPr marL="265896" indent="-265896" defTabSz="508254">
              <a:buSzPct val="82000"/>
              <a:buChar char="•"/>
              <a:defRPr sz="2349"/>
            </a:pPr>
            <a:r>
              <a:t>More than 350 male passengers didn't survive and female passengers survival probability is high. </a:t>
            </a:r>
          </a:p>
        </p:txBody>
      </p:sp>
      <p:sp>
        <p:nvSpPr>
          <p:cNvPr id="140" name="1. Categorical Distribution of Pclass, Sex and Embarked ?"/>
          <p:cNvSpPr txBox="1"/>
          <p:nvPr/>
        </p:nvSpPr>
        <p:spPr>
          <a:xfrm>
            <a:off x="355600" y="975642"/>
            <a:ext cx="12293600" cy="915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b="1" sz="3465">
                <a:latin typeface="+mj-lt"/>
                <a:ea typeface="+mj-ea"/>
                <a:cs typeface="+mj-cs"/>
                <a:sym typeface="Arial"/>
              </a:defRPr>
            </a:lvl1pPr>
          </a:lstStyle>
          <a:p>
            <a:pPr/>
            <a:r>
              <a:t>1. Categorical Distribution of Pclass, Sex and Embarked ?</a:t>
            </a:r>
          </a:p>
        </p:txBody>
      </p:sp>
      <p:pic>
        <p:nvPicPr>
          <p:cNvPr id="141" name="Image" descr="Image"/>
          <p:cNvPicPr>
            <a:picLocks noChangeAspect="1"/>
          </p:cNvPicPr>
          <p:nvPr/>
        </p:nvPicPr>
        <p:blipFill>
          <a:blip r:embed="rId2">
            <a:extLst/>
          </a:blip>
          <a:stretch>
            <a:fillRect/>
          </a:stretch>
        </p:blipFill>
        <p:spPr>
          <a:xfrm>
            <a:off x="1339652" y="2481015"/>
            <a:ext cx="10325496" cy="479157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More than half of the passengers are singles followed by couples.…"/>
          <p:cNvSpPr txBox="1"/>
          <p:nvPr>
            <p:ph type="subTitle" sz="quarter" idx="1"/>
          </p:nvPr>
        </p:nvSpPr>
        <p:spPr>
          <a:xfrm>
            <a:off x="1240185" y="7394369"/>
            <a:ext cx="11219334" cy="1843401"/>
          </a:xfrm>
          <a:prstGeom prst="rect">
            <a:avLst/>
          </a:prstGeom>
        </p:spPr>
        <p:txBody>
          <a:bodyPr anchor="ctr"/>
          <a:lstStyle/>
          <a:p>
            <a:pPr marL="305628" indent="-305628">
              <a:buSzPct val="82000"/>
              <a:buChar char="•"/>
            </a:pPr>
            <a:r>
              <a:t>More than half of the passengers are singles followed by couples.</a:t>
            </a:r>
          </a:p>
          <a:p>
            <a:pPr marL="305628" indent="-305628">
              <a:buSzPct val="82000"/>
              <a:buChar char="•"/>
            </a:pPr>
            <a:r>
              <a:t>Unmarried female passengers are more than married ones.</a:t>
            </a:r>
          </a:p>
          <a:p>
            <a:pPr marL="305628" indent="-305628">
              <a:buSzPct val="82000"/>
              <a:buChar char="•"/>
            </a:pPr>
            <a:r>
              <a:t>Salutation column is also skewed due to the salutations such as Doctor, Major and Colonel.  </a:t>
            </a:r>
          </a:p>
        </p:txBody>
      </p:sp>
      <p:sp>
        <p:nvSpPr>
          <p:cNvPr id="144" name="2. Categorical Distribution of the imputed columns:  Family Size and Salutation"/>
          <p:cNvSpPr txBox="1"/>
          <p:nvPr/>
        </p:nvSpPr>
        <p:spPr>
          <a:xfrm>
            <a:off x="355600" y="814639"/>
            <a:ext cx="12293600" cy="1076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78358">
              <a:defRPr b="1" sz="3465">
                <a:latin typeface="+mj-lt"/>
                <a:ea typeface="+mj-ea"/>
                <a:cs typeface="+mj-cs"/>
                <a:sym typeface="Arial"/>
              </a:defRPr>
            </a:pPr>
            <a:r>
              <a:t>2. Categorical Distribution of the imputed columns: </a:t>
            </a:r>
            <a:br/>
            <a:r>
              <a:t>Family Size and Salutation</a:t>
            </a:r>
          </a:p>
        </p:txBody>
      </p:sp>
      <p:pic>
        <p:nvPicPr>
          <p:cNvPr id="145" name="Image" descr="Image"/>
          <p:cNvPicPr>
            <a:picLocks noChangeAspect="1"/>
          </p:cNvPicPr>
          <p:nvPr/>
        </p:nvPicPr>
        <p:blipFill>
          <a:blip r:embed="rId2">
            <a:extLst/>
          </a:blip>
          <a:stretch>
            <a:fillRect/>
          </a:stretch>
        </p:blipFill>
        <p:spPr>
          <a:xfrm>
            <a:off x="2903131" y="2146300"/>
            <a:ext cx="7198538" cy="499253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Passengers of family size &lt;3 are having high chances of survival.…"/>
          <p:cNvSpPr txBox="1"/>
          <p:nvPr>
            <p:ph type="subTitle" sz="quarter" idx="1"/>
          </p:nvPr>
        </p:nvSpPr>
        <p:spPr>
          <a:xfrm>
            <a:off x="914118" y="7796496"/>
            <a:ext cx="11312029" cy="1260807"/>
          </a:xfrm>
          <a:prstGeom prst="rect">
            <a:avLst/>
          </a:prstGeom>
        </p:spPr>
        <p:txBody>
          <a:bodyPr anchor="ctr"/>
          <a:lstStyle/>
          <a:p>
            <a:pPr marL="305628" indent="-305628">
              <a:buSzPct val="82000"/>
              <a:buChar char="•"/>
            </a:pPr>
            <a:r>
              <a:t>Passengers of family size &lt;3 are having high chances of survival.</a:t>
            </a:r>
          </a:p>
          <a:p>
            <a:pPr marL="305628" indent="-305628">
              <a:buSzPct val="82000"/>
              <a:buChar char="•"/>
            </a:pPr>
            <a:r>
              <a:t>Survival rate of unmarried females is higher than married females. </a:t>
            </a:r>
          </a:p>
        </p:txBody>
      </p:sp>
      <p:pic>
        <p:nvPicPr>
          <p:cNvPr id="148" name="Image" descr="Image"/>
          <p:cNvPicPr>
            <a:picLocks noChangeAspect="1"/>
          </p:cNvPicPr>
          <p:nvPr/>
        </p:nvPicPr>
        <p:blipFill>
          <a:blip r:embed="rId2">
            <a:extLst/>
          </a:blip>
          <a:stretch>
            <a:fillRect/>
          </a:stretch>
        </p:blipFill>
        <p:spPr>
          <a:xfrm>
            <a:off x="2830379" y="2156988"/>
            <a:ext cx="7479511" cy="5232033"/>
          </a:xfrm>
          <a:prstGeom prst="rect">
            <a:avLst/>
          </a:prstGeom>
          <a:ln w="12700">
            <a:miter lim="400000"/>
          </a:ln>
        </p:spPr>
      </p:pic>
      <p:sp>
        <p:nvSpPr>
          <p:cNvPr id="149" name="2. Categorical Distribution of the imputed columns:  Family Size and Salutation"/>
          <p:cNvSpPr txBox="1"/>
          <p:nvPr/>
        </p:nvSpPr>
        <p:spPr>
          <a:xfrm>
            <a:off x="355600" y="814639"/>
            <a:ext cx="12293600" cy="1076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78358">
              <a:defRPr b="1" sz="3465">
                <a:latin typeface="+mj-lt"/>
                <a:ea typeface="+mj-ea"/>
                <a:cs typeface="+mj-cs"/>
                <a:sym typeface="Arial"/>
              </a:defRPr>
            </a:pPr>
            <a:r>
              <a:t>2. Categorical Distribution of the imputed columns: </a:t>
            </a:r>
            <a:br/>
            <a:r>
              <a:t>Family Size and Salutation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assengers of age above 50 years are less than 15% of the total passengers.…"/>
          <p:cNvSpPr txBox="1"/>
          <p:nvPr>
            <p:ph type="subTitle" sz="quarter" idx="1"/>
          </p:nvPr>
        </p:nvSpPr>
        <p:spPr>
          <a:xfrm>
            <a:off x="412535" y="7716947"/>
            <a:ext cx="12293601" cy="1426722"/>
          </a:xfrm>
          <a:prstGeom prst="rect">
            <a:avLst/>
          </a:prstGeom>
        </p:spPr>
        <p:txBody>
          <a:bodyPr anchor="ctr"/>
          <a:lstStyle/>
          <a:p>
            <a:pPr marL="293403" indent="-293403" defTabSz="560831">
              <a:buSzPct val="82000"/>
              <a:buChar char="•"/>
              <a:defRPr sz="2592"/>
            </a:pPr>
            <a:r>
              <a:t>Passengers of age above 50 years are less than 15% of the total passengers.</a:t>
            </a:r>
          </a:p>
          <a:p>
            <a:pPr marL="293403" indent="-293403" defTabSz="560831">
              <a:buSzPct val="82000"/>
              <a:buChar char="•"/>
              <a:defRPr sz="2592"/>
            </a:pPr>
            <a:r>
              <a:t>Passengers of age 32 are nearly 80 followed by age 21 with 45 count.</a:t>
            </a:r>
          </a:p>
          <a:p>
            <a:pPr marL="293403" indent="-293403" defTabSz="560831">
              <a:buSzPct val="82000"/>
              <a:buChar char="•"/>
              <a:defRPr sz="2592"/>
            </a:pPr>
            <a:r>
              <a:t>Most of the passengers are of age 16-36. Nearly 10% of passengers are children.</a:t>
            </a:r>
          </a:p>
        </p:txBody>
      </p:sp>
      <p:sp>
        <p:nvSpPr>
          <p:cNvPr id="152" name="3. Understanding passenger groups by Age."/>
          <p:cNvSpPr txBox="1"/>
          <p:nvPr/>
        </p:nvSpPr>
        <p:spPr>
          <a:xfrm>
            <a:off x="464654" y="876655"/>
            <a:ext cx="12189363" cy="12890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3500">
                <a:latin typeface="+mj-lt"/>
                <a:ea typeface="+mj-ea"/>
                <a:cs typeface="+mj-cs"/>
                <a:sym typeface="Arial"/>
              </a:defRPr>
            </a:lvl1pPr>
          </a:lstStyle>
          <a:p>
            <a:pPr/>
            <a:r>
              <a:t>3. Understanding passenger groups by Age.</a:t>
            </a:r>
            <a:endParaRPr>
              <a:ln w="0" cap="flat">
                <a:solidFill>
                  <a:srgbClr val="000000"/>
                </a:solidFill>
                <a:prstDash val="solid"/>
                <a:miter lim="400000"/>
              </a:ln>
              <a:solidFill>
                <a:srgbClr val="000000"/>
              </a:solidFill>
            </a:endParaRPr>
          </a:p>
        </p:txBody>
      </p:sp>
      <p:pic>
        <p:nvPicPr>
          <p:cNvPr id="153" name="Image" descr="Image"/>
          <p:cNvPicPr>
            <a:picLocks noChangeAspect="1"/>
          </p:cNvPicPr>
          <p:nvPr/>
        </p:nvPicPr>
        <p:blipFill>
          <a:blip r:embed="rId2">
            <a:extLst/>
          </a:blip>
          <a:stretch>
            <a:fillRect/>
          </a:stretch>
        </p:blipFill>
        <p:spPr>
          <a:xfrm>
            <a:off x="1797050" y="2559050"/>
            <a:ext cx="9410700" cy="4635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Nearly 40 passenger who didn't survive of age 32.…"/>
          <p:cNvSpPr txBox="1"/>
          <p:nvPr>
            <p:ph type="subTitle" sz="quarter" idx="1"/>
          </p:nvPr>
        </p:nvSpPr>
        <p:spPr>
          <a:xfrm>
            <a:off x="464654" y="7587914"/>
            <a:ext cx="12293601" cy="1675068"/>
          </a:xfrm>
          <a:prstGeom prst="rect">
            <a:avLst/>
          </a:prstGeom>
        </p:spPr>
        <p:txBody>
          <a:bodyPr anchor="ctr"/>
          <a:lstStyle/>
          <a:p>
            <a:pPr marL="290346" indent="-290346" defTabSz="554990">
              <a:buSzPct val="82000"/>
              <a:buChar char="•"/>
              <a:defRPr sz="2565"/>
            </a:pPr>
            <a:r>
              <a:t>Nearly 40 passenger who didn't survive of age 32.</a:t>
            </a:r>
          </a:p>
          <a:p>
            <a:pPr marL="290346" indent="-290346" defTabSz="554990">
              <a:buSzPct val="82000"/>
              <a:buChar char="•"/>
              <a:defRPr sz="2565"/>
            </a:pPr>
            <a:r>
              <a:t>Survival chances of passengers with age above 50 years is very less.</a:t>
            </a:r>
          </a:p>
          <a:p>
            <a:pPr marL="290346" indent="-290346" defTabSz="554990">
              <a:buSzPct val="82000"/>
              <a:buChar char="•"/>
              <a:defRPr sz="2565"/>
            </a:pPr>
            <a:r>
              <a:t>Comparatively survival probability of children is little higher than other age groups.</a:t>
            </a:r>
          </a:p>
          <a:p>
            <a:pPr marL="290346" indent="-290346" defTabSz="554990">
              <a:buSzPct val="82000"/>
              <a:buChar char="•"/>
              <a:defRPr sz="2565"/>
            </a:pPr>
            <a:r>
              <a:t>Most of the teens and adults(of age &lt;40) didn't survive.</a:t>
            </a:r>
          </a:p>
        </p:txBody>
      </p:sp>
      <p:pic>
        <p:nvPicPr>
          <p:cNvPr id="156" name="Image" descr="Image"/>
          <p:cNvPicPr>
            <a:picLocks noChangeAspect="1"/>
          </p:cNvPicPr>
          <p:nvPr/>
        </p:nvPicPr>
        <p:blipFill>
          <a:blip r:embed="rId2">
            <a:extLst/>
          </a:blip>
          <a:stretch>
            <a:fillRect/>
          </a:stretch>
        </p:blipFill>
        <p:spPr>
          <a:xfrm>
            <a:off x="1517650" y="2540000"/>
            <a:ext cx="9969500" cy="4673600"/>
          </a:xfrm>
          <a:prstGeom prst="rect">
            <a:avLst/>
          </a:prstGeom>
          <a:ln w="12700">
            <a:miter lim="400000"/>
          </a:ln>
        </p:spPr>
      </p:pic>
      <p:sp>
        <p:nvSpPr>
          <p:cNvPr id="157" name="3. Understanding passenger groups by Age."/>
          <p:cNvSpPr txBox="1"/>
          <p:nvPr/>
        </p:nvSpPr>
        <p:spPr>
          <a:xfrm>
            <a:off x="464654" y="876655"/>
            <a:ext cx="12189363" cy="12890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3500">
                <a:latin typeface="+mj-lt"/>
                <a:ea typeface="+mj-ea"/>
                <a:cs typeface="+mj-cs"/>
                <a:sym typeface="Arial"/>
              </a:defRPr>
            </a:lvl1pPr>
          </a:lstStyle>
          <a:p>
            <a:pPr/>
            <a:r>
              <a:t>3. Understanding passenger groups by Age.</a:t>
            </a:r>
            <a:endParaRPr>
              <a:ln w="0" cap="flat">
                <a:solidFill>
                  <a:srgbClr val="000000"/>
                </a:solidFill>
                <a:prstDash val="solid"/>
                <a:miter lim="400000"/>
              </a:ln>
              <a:solidFill>
                <a:srgbClr val="000000"/>
              </a:solidFill>
            </a:endParaR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urvival chance of passengers with family size &gt;4 is almost none.…"/>
          <p:cNvSpPr txBox="1"/>
          <p:nvPr>
            <p:ph type="subTitle" sz="quarter" idx="1"/>
          </p:nvPr>
        </p:nvSpPr>
        <p:spPr>
          <a:xfrm>
            <a:off x="984965" y="7595928"/>
            <a:ext cx="11034870" cy="1355116"/>
          </a:xfrm>
          <a:prstGeom prst="rect">
            <a:avLst/>
          </a:prstGeom>
        </p:spPr>
        <p:txBody>
          <a:bodyPr anchor="ctr"/>
          <a:lstStyle/>
          <a:p>
            <a:pPr marL="305628" indent="-305628">
              <a:buSzPct val="82000"/>
              <a:buChar char="•"/>
            </a:pPr>
            <a:r>
              <a:t>Survival chance of passengers with family size &gt;4 is almost none.</a:t>
            </a:r>
          </a:p>
          <a:p>
            <a:pPr marL="305628" indent="-305628">
              <a:buSzPct val="82000"/>
              <a:buChar char="•"/>
            </a:pPr>
            <a:r>
              <a:t>Children with family size &lt;3 had survived and &gt;5 didn't survive.</a:t>
            </a:r>
          </a:p>
        </p:txBody>
      </p:sp>
      <p:sp>
        <p:nvSpPr>
          <p:cNvPr id="160" name="4. Did family size impact survival of a passenger?"/>
          <p:cNvSpPr txBox="1"/>
          <p:nvPr/>
        </p:nvSpPr>
        <p:spPr>
          <a:xfrm>
            <a:off x="474076" y="688828"/>
            <a:ext cx="12056648" cy="15017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b="1" sz="3500">
                <a:latin typeface="+mj-lt"/>
                <a:ea typeface="+mj-ea"/>
                <a:cs typeface="+mj-cs"/>
                <a:sym typeface="Arial"/>
              </a:defRPr>
            </a:pPr>
            <a:r>
              <a:t>4. Did family size impact survival of a passenger?</a:t>
            </a:r>
            <a:br/>
          </a:p>
        </p:txBody>
      </p:sp>
      <p:pic>
        <p:nvPicPr>
          <p:cNvPr id="161" name="Image" descr="Image"/>
          <p:cNvPicPr>
            <a:picLocks noChangeAspect="1"/>
          </p:cNvPicPr>
          <p:nvPr/>
        </p:nvPicPr>
        <p:blipFill>
          <a:blip r:embed="rId2">
            <a:extLst/>
          </a:blip>
          <a:stretch>
            <a:fillRect/>
          </a:stretch>
        </p:blipFill>
        <p:spPr>
          <a:xfrm>
            <a:off x="3031782" y="2496589"/>
            <a:ext cx="6941236" cy="440660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Arial"/>
        <a:ea typeface="Arial"/>
        <a:cs typeface="Arial"/>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Arial"/>
        <a:ea typeface="Arial"/>
        <a:cs typeface="Arial"/>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